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2"/>
  </p:notesMasterIdLst>
  <p:sldIdLst>
    <p:sldId id="256" r:id="rId2"/>
    <p:sldId id="465" r:id="rId3"/>
    <p:sldId id="258" r:id="rId4"/>
    <p:sldId id="546" r:id="rId5"/>
    <p:sldId id="446" r:id="rId6"/>
    <p:sldId id="547" r:id="rId7"/>
    <p:sldId id="548" r:id="rId8"/>
    <p:sldId id="529" r:id="rId9"/>
    <p:sldId id="530" r:id="rId10"/>
    <p:sldId id="532" r:id="rId11"/>
    <p:sldId id="603" r:id="rId12"/>
    <p:sldId id="604" r:id="rId13"/>
    <p:sldId id="466" r:id="rId14"/>
    <p:sldId id="613" r:id="rId15"/>
    <p:sldId id="614" r:id="rId16"/>
    <p:sldId id="655" r:id="rId17"/>
    <p:sldId id="684" r:id="rId18"/>
    <p:sldId id="533" r:id="rId19"/>
    <p:sldId id="490" r:id="rId20"/>
    <p:sldId id="628" r:id="rId21"/>
    <p:sldId id="605" r:id="rId22"/>
    <p:sldId id="557" r:id="rId23"/>
    <p:sldId id="561" r:id="rId24"/>
    <p:sldId id="563" r:id="rId25"/>
    <p:sldId id="688" r:id="rId26"/>
    <p:sldId id="260" r:id="rId27"/>
    <p:sldId id="537" r:id="rId28"/>
    <p:sldId id="493" r:id="rId29"/>
    <p:sldId id="492" r:id="rId30"/>
    <p:sldId id="534" r:id="rId31"/>
    <p:sldId id="622" r:id="rId32"/>
    <p:sldId id="617" r:id="rId33"/>
    <p:sldId id="647" r:id="rId34"/>
    <p:sldId id="649" r:id="rId35"/>
    <p:sldId id="650" r:id="rId36"/>
    <p:sldId id="651" r:id="rId37"/>
    <p:sldId id="685" r:id="rId38"/>
    <p:sldId id="689" r:id="rId39"/>
    <p:sldId id="690" r:id="rId40"/>
    <p:sldId id="686" r:id="rId41"/>
    <p:sldId id="687" r:id="rId42"/>
    <p:sldId id="623" r:id="rId43"/>
    <p:sldId id="624" r:id="rId44"/>
    <p:sldId id="619" r:id="rId45"/>
    <p:sldId id="625" r:id="rId46"/>
    <p:sldId id="620" r:id="rId47"/>
    <p:sldId id="560" r:id="rId48"/>
    <p:sldId id="630" r:id="rId49"/>
    <p:sldId id="631" r:id="rId50"/>
    <p:sldId id="632" r:id="rId51"/>
    <p:sldId id="633" r:id="rId52"/>
    <p:sldId id="629" r:id="rId53"/>
    <p:sldId id="626" r:id="rId54"/>
    <p:sldId id="627" r:id="rId55"/>
    <p:sldId id="597" r:id="rId56"/>
    <p:sldId id="596" r:id="rId57"/>
    <p:sldId id="559" r:id="rId58"/>
    <p:sldId id="556" r:id="rId59"/>
    <p:sldId id="535" r:id="rId60"/>
    <p:sldId id="536" r:id="rId61"/>
    <p:sldId id="528" r:id="rId62"/>
    <p:sldId id="558" r:id="rId63"/>
    <p:sldId id="564" r:id="rId64"/>
    <p:sldId id="565" r:id="rId65"/>
    <p:sldId id="599" r:id="rId66"/>
    <p:sldId id="598" r:id="rId67"/>
    <p:sldId id="549" r:id="rId68"/>
    <p:sldId id="538" r:id="rId69"/>
    <p:sldId id="497" r:id="rId70"/>
    <p:sldId id="553" r:id="rId71"/>
    <p:sldId id="616" r:id="rId72"/>
    <p:sldId id="491" r:id="rId73"/>
    <p:sldId id="523" r:id="rId74"/>
    <p:sldId id="499" r:id="rId75"/>
    <p:sldId id="500" r:id="rId76"/>
    <p:sldId id="502" r:id="rId77"/>
    <p:sldId id="544" r:id="rId78"/>
    <p:sldId id="550" r:id="rId79"/>
    <p:sldId id="554" r:id="rId80"/>
    <p:sldId id="555" r:id="rId81"/>
    <p:sldId id="498" r:id="rId82"/>
    <p:sldId id="539" r:id="rId83"/>
    <p:sldId id="540" r:id="rId84"/>
    <p:sldId id="541" r:id="rId85"/>
    <p:sldId id="551" r:id="rId86"/>
    <p:sldId id="504" r:id="rId87"/>
    <p:sldId id="543" r:id="rId88"/>
    <p:sldId id="545" r:id="rId89"/>
    <p:sldId id="524" r:id="rId90"/>
    <p:sldId id="495" r:id="rId91"/>
    <p:sldId id="552" r:id="rId92"/>
    <p:sldId id="261" r:id="rId93"/>
    <p:sldId id="494" r:id="rId94"/>
    <p:sldId id="542" r:id="rId95"/>
    <p:sldId id="525" r:id="rId96"/>
    <p:sldId id="526" r:id="rId97"/>
    <p:sldId id="527" r:id="rId98"/>
    <p:sldId id="567" r:id="rId99"/>
    <p:sldId id="574" r:id="rId100"/>
    <p:sldId id="577" r:id="rId101"/>
    <p:sldId id="578" r:id="rId102"/>
    <p:sldId id="576" r:id="rId103"/>
    <p:sldId id="575" r:id="rId104"/>
    <p:sldId id="580" r:id="rId105"/>
    <p:sldId id="573" r:id="rId106"/>
    <p:sldId id="582" r:id="rId107"/>
    <p:sldId id="583" r:id="rId108"/>
    <p:sldId id="584" r:id="rId109"/>
    <p:sldId id="585" r:id="rId110"/>
    <p:sldId id="586" r:id="rId111"/>
    <p:sldId id="589" r:id="rId112"/>
    <p:sldId id="587" r:id="rId113"/>
    <p:sldId id="590" r:id="rId114"/>
    <p:sldId id="571" r:id="rId115"/>
    <p:sldId id="591" r:id="rId116"/>
    <p:sldId id="600" r:id="rId117"/>
    <p:sldId id="568" r:id="rId118"/>
    <p:sldId id="569" r:id="rId119"/>
    <p:sldId id="570" r:id="rId120"/>
    <p:sldId id="615" r:id="rId121"/>
    <p:sldId id="601" r:id="rId122"/>
    <p:sldId id="572" r:id="rId123"/>
    <p:sldId id="606" r:id="rId124"/>
    <p:sldId id="608" r:id="rId125"/>
    <p:sldId id="607" r:id="rId126"/>
    <p:sldId id="609" r:id="rId127"/>
    <p:sldId id="610" r:id="rId128"/>
    <p:sldId id="602" r:id="rId129"/>
    <p:sldId id="612" r:id="rId130"/>
    <p:sldId id="611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CBDC8A-0E29-47F1-97F1-C2737E57DB5A}">
          <p14:sldIdLst>
            <p14:sldId id="256"/>
            <p14:sldId id="465"/>
            <p14:sldId id="258"/>
            <p14:sldId id="546"/>
            <p14:sldId id="446"/>
            <p14:sldId id="547"/>
            <p14:sldId id="548"/>
            <p14:sldId id="529"/>
            <p14:sldId id="530"/>
            <p14:sldId id="532"/>
            <p14:sldId id="603"/>
            <p14:sldId id="604"/>
            <p14:sldId id="466"/>
            <p14:sldId id="613"/>
            <p14:sldId id="614"/>
          </p14:sldIdLst>
        </p14:section>
        <p14:section name="Methods" id="{7911CE6D-3589-49A8-9CF2-5D2682ACCF56}">
          <p14:sldIdLst>
            <p14:sldId id="655"/>
            <p14:sldId id="684"/>
            <p14:sldId id="533"/>
            <p14:sldId id="490"/>
            <p14:sldId id="628"/>
            <p14:sldId id="605"/>
            <p14:sldId id="557"/>
            <p14:sldId id="561"/>
            <p14:sldId id="563"/>
            <p14:sldId id="688"/>
            <p14:sldId id="260"/>
            <p14:sldId id="537"/>
            <p14:sldId id="493"/>
            <p14:sldId id="492"/>
            <p14:sldId id="534"/>
            <p14:sldId id="622"/>
            <p14:sldId id="617"/>
            <p14:sldId id="647"/>
            <p14:sldId id="649"/>
            <p14:sldId id="650"/>
            <p14:sldId id="651"/>
            <p14:sldId id="685"/>
            <p14:sldId id="689"/>
            <p14:sldId id="690"/>
            <p14:sldId id="686"/>
            <p14:sldId id="687"/>
            <p14:sldId id="623"/>
            <p14:sldId id="624"/>
            <p14:sldId id="619"/>
            <p14:sldId id="625"/>
            <p14:sldId id="620"/>
            <p14:sldId id="560"/>
            <p14:sldId id="630"/>
            <p14:sldId id="631"/>
            <p14:sldId id="632"/>
            <p14:sldId id="633"/>
            <p14:sldId id="629"/>
            <p14:sldId id="626"/>
            <p14:sldId id="627"/>
            <p14:sldId id="597"/>
            <p14:sldId id="596"/>
            <p14:sldId id="559"/>
            <p14:sldId id="556"/>
            <p14:sldId id="535"/>
            <p14:sldId id="536"/>
            <p14:sldId id="528"/>
            <p14:sldId id="558"/>
            <p14:sldId id="564"/>
            <p14:sldId id="565"/>
            <p14:sldId id="599"/>
            <p14:sldId id="598"/>
            <p14:sldId id="549"/>
          </p14:sldIdLst>
        </p14:section>
        <p14:section name="Results" id="{7A0A172B-7336-42B5-BD44-60D841730090}">
          <p14:sldIdLst>
            <p14:sldId id="538"/>
            <p14:sldId id="497"/>
            <p14:sldId id="553"/>
            <p14:sldId id="616"/>
            <p14:sldId id="491"/>
            <p14:sldId id="523"/>
            <p14:sldId id="499"/>
            <p14:sldId id="500"/>
            <p14:sldId id="502"/>
            <p14:sldId id="544"/>
            <p14:sldId id="550"/>
            <p14:sldId id="554"/>
            <p14:sldId id="555"/>
            <p14:sldId id="498"/>
            <p14:sldId id="539"/>
            <p14:sldId id="540"/>
            <p14:sldId id="541"/>
            <p14:sldId id="551"/>
          </p14:sldIdLst>
        </p14:section>
        <p14:section name="Discussion" id="{420E7C0F-9258-42C1-9285-EC94C632C678}">
          <p14:sldIdLst>
            <p14:sldId id="504"/>
            <p14:sldId id="543"/>
            <p14:sldId id="545"/>
            <p14:sldId id="524"/>
            <p14:sldId id="495"/>
            <p14:sldId id="552"/>
            <p14:sldId id="261"/>
            <p14:sldId id="494"/>
            <p14:sldId id="542"/>
            <p14:sldId id="525"/>
            <p14:sldId id="526"/>
            <p14:sldId id="527"/>
          </p14:sldIdLst>
        </p14:section>
        <p14:section name="Brief primer on phase-type distributions and modeling" id="{622F7A2D-6082-4231-8199-6B68089B1F9B}">
          <p14:sldIdLst>
            <p14:sldId id="567"/>
            <p14:sldId id="574"/>
            <p14:sldId id="577"/>
            <p14:sldId id="578"/>
            <p14:sldId id="576"/>
            <p14:sldId id="575"/>
            <p14:sldId id="580"/>
            <p14:sldId id="573"/>
            <p14:sldId id="582"/>
            <p14:sldId id="583"/>
            <p14:sldId id="584"/>
            <p14:sldId id="585"/>
            <p14:sldId id="586"/>
            <p14:sldId id="589"/>
            <p14:sldId id="587"/>
            <p14:sldId id="590"/>
            <p14:sldId id="571"/>
            <p14:sldId id="591"/>
            <p14:sldId id="600"/>
            <p14:sldId id="568"/>
            <p14:sldId id="569"/>
            <p14:sldId id="570"/>
            <p14:sldId id="615"/>
            <p14:sldId id="601"/>
            <p14:sldId id="572"/>
            <p14:sldId id="606"/>
            <p14:sldId id="608"/>
            <p14:sldId id="607"/>
            <p14:sldId id="609"/>
            <p14:sldId id="610"/>
            <p14:sldId id="602"/>
            <p14:sldId id="612"/>
            <p14:sldId id="6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7BA2"/>
    <a:srgbClr val="DD5129"/>
    <a:srgbClr val="377EB8"/>
    <a:srgbClr val="E41A1C"/>
    <a:srgbClr val="FF8F8F"/>
    <a:srgbClr val="008AA0"/>
    <a:srgbClr val="3EB4B4"/>
    <a:srgbClr val="FFFFE1"/>
    <a:srgbClr val="E7F9E9"/>
    <a:srgbClr val="EF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75586" autoAdjust="0"/>
  </p:normalViewPr>
  <p:slideViewPr>
    <p:cSldViewPr snapToGrid="0">
      <p:cViewPr varScale="1">
        <p:scale>
          <a:sx n="100" d="100"/>
          <a:sy n="100" d="100"/>
        </p:scale>
        <p:origin x="912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CDD2-7020-4BBA-8577-14BB15F94035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115B3-A908-4DD1-B9FB-D7CDD037D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 200 million cases of </a:t>
            </a:r>
            <a:r>
              <a:rPr lang="en-US" sz="2000" b="1" dirty="0"/>
              <a:t>malaria</a:t>
            </a:r>
            <a:r>
              <a:rPr lang="en-US" sz="2000" dirty="0"/>
              <a:t> and</a:t>
            </a:r>
            <a:br>
              <a:rPr lang="en-US" sz="2000" dirty="0"/>
            </a:br>
            <a:r>
              <a:rPr lang="en-US" sz="2000" dirty="0"/>
              <a:t>up to 400 million cases of </a:t>
            </a:r>
            <a:r>
              <a:rPr lang="en-US" sz="2000" b="1" dirty="0"/>
              <a:t>dengue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&gt;25% recent emerging infectious disease outbreaks due to MBDs </a:t>
            </a:r>
            <a:br>
              <a:rPr lang="en-US" sz="2000" dirty="0"/>
            </a:br>
            <a:r>
              <a:rPr lang="en-US" sz="1200" dirty="0"/>
              <a:t>(Jones 2008, Gould 2017)</a:t>
            </a:r>
            <a:endParaRPr lang="en-US" sz="11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Malaria </a:t>
            </a:r>
            <a:r>
              <a:rPr lang="en-US" sz="2000" dirty="0"/>
              <a:t>has seen a recent uptick in some regions </a:t>
            </a:r>
            <a:r>
              <a:rPr lang="en-US" sz="1200" dirty="0"/>
              <a:t>(World Malaria Report 2021)</a:t>
            </a:r>
          </a:p>
          <a:p>
            <a:pPr marL="494100" indent="-457200"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Predicting MBD outbreaks is complex, needing to account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ecology of multiple hosts,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 history of the insect vectors, 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traits of the pathogens themselves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environmental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coinfection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movement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immunology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549B-E2F9-415A-A762-2A00E221F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03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2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02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3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84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does not uniquely determine the mechanistic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linear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does not uniquely determine the mechanistic parameters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is linear in </a:t>
                </a:r>
                <a:r>
                  <a:rPr lang="en-US" i="0">
                    <a:latin typeface="Cambria Math" panose="02040503050406030204" pitchFamily="18" charset="0"/>
                  </a:rPr>
                  <a:t>𝑓</a:t>
                </a:r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33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Largely overlap, some difference at very low durations (~10 minutes) where exponential has most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80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Variation of total duration in the mechanistic model is achieved by varying questing duration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5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mechanism of multiple blood-feeding MUST be correctly identified</a:t>
            </a:r>
          </a:p>
          <a:p>
            <a:endParaRPr lang="en-US" dirty="0"/>
          </a:p>
          <a:p>
            <a:r>
              <a:rPr lang="en-US" dirty="0"/>
              <a:t>In this case, we’re decreasing the oviposition cycle length by decreasing questing duration</a:t>
            </a:r>
          </a:p>
          <a:p>
            <a:r>
              <a:rPr lang="en-US" dirty="0"/>
              <a:t>Hence, “bites per mosquito per day” is increasing because questing duration is becoming very short, reducing the average time mosquitoes spend in the blood-feeding compartment</a:t>
            </a:r>
          </a:p>
          <a:p>
            <a:r>
              <a:rPr lang="en-US" dirty="0"/>
              <a:t>Mosquitoes therefore spend most of their lives “resting” and not actively biting to spread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7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Emerging infectious diseases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7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94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0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6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offspring number and basic reproduction number as functions of blood-feeding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5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 on ingesting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1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Parasite traits perhaps are not too important in terms of targeting blood-feeding</a:t>
            </a:r>
          </a:p>
          <a:p>
            <a:endParaRPr lang="en-US" dirty="0"/>
          </a:p>
          <a:p>
            <a:r>
              <a:rPr lang="en-US" dirty="0"/>
              <a:t>Surprising!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57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00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96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60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28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NB:</a:t>
            </a:r>
            <a:r>
              <a:rPr lang="en-US" sz="1200" dirty="0"/>
              <a:t> We use the term “multiple blood feeding” generically to include both interrupted and mixed blood feeding</a:t>
            </a:r>
          </a:p>
          <a:p>
            <a:pPr marL="0" indent="0">
              <a:buNone/>
            </a:pP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Particularly true for </a:t>
            </a:r>
            <a:r>
              <a:rPr lang="en-US" sz="1200" i="1" dirty="0"/>
              <a:t>Anopheles </a:t>
            </a:r>
            <a:r>
              <a:rPr lang="en-US" sz="1200" dirty="0"/>
              <a:t>mosquitoes: the primary culprits in transmission of malaria parasites</a:t>
            </a:r>
          </a:p>
          <a:p>
            <a:pPr marL="0" indent="0">
              <a:buNone/>
            </a:pP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83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84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87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74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935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770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6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48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the animation. Explain the two processes shown, probing and ingesting, and connect them to transmission </a:t>
            </a:r>
          </a:p>
          <a:p>
            <a:endParaRPr lang="en-US" dirty="0"/>
          </a:p>
          <a:p>
            <a:r>
              <a:rPr lang="en-US" dirty="0"/>
              <a:t>Mention at the end the previous two processes: questing and landing.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25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2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0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46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27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C456-78E6-C3CE-D124-EBCB094CA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070FB-2095-650D-F2E5-B2CEF3A99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8842D-4A07-20B4-C7CC-43736FFB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1099-8F51-27C8-4421-2EA2B41B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AE5E0-E057-0D99-6CC6-B881329F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4A8E-DAEF-547C-762C-D3DAF685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176EB-6986-E480-F70F-26F629E95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0098E-2F6E-2678-8C43-73023CBF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CE124-409F-1FB2-6BAD-5838EA90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6B379-35CD-0847-D5EB-9572F1C9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0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F750F-5E79-C743-B6D6-6B1E7C6B3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FE646-F0D2-7E16-85C4-86575DFE7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0B68E-69D4-D7A4-69C0-945A78E0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FD64-A363-3B62-AD92-0CA43006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352B-1FE6-8949-4175-D7F87ABE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D420-771E-3425-210B-C10A0678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1B87-DA53-5DAA-1E42-E09C396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1486-19AA-87EC-29D3-4C86C04E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553D-00A7-86BA-4D8B-9E2C570A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82F00-36E8-48D3-A084-24A27F97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64E3-6F4C-3CBA-DFCB-D655E619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31A2D-100A-5143-D590-2C387AD89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09FBF-6881-4FE1-951C-41172BC3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D3EBD-F0A5-4837-9B9E-78B3D2A9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A877F-A476-D925-86C0-AFAA973C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8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1D77-D4BB-F08B-EA64-753FF1F9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A157-0C4C-2E3C-41C9-8D9FF3C26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4FEE8-C32B-222C-E80B-4AA48D946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287C6-F9AA-F192-7F68-DA1EF1D0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F8C08-05ED-DB34-9B8B-67EF9625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FB564-6039-1E1A-23EF-9F250B5E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1C51-A51E-80C6-CBA8-AA4FCAD3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5C8E-FE95-C29A-4CD2-06F9C9F4C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8F46-F103-7A7E-72AF-5F438CA6B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7B874-F990-F0E3-3CC3-834B03327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56A-E888-198E-842F-0CA8F0AA8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7863C-85E0-10C4-E687-92A2E527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5A29F-7643-135D-E55C-2797A889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78358-E721-98B6-8FA9-DA18B38E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3FF-8C01-83A3-5ECD-0C52A84B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F3B2A-75CC-D9CE-08F2-81CFA6F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9AD9-CE5C-DC1A-0948-96F84A47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165E-BB6F-60AA-D6FB-00ADD1C3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8CCCC-9B48-E702-3D36-D401E024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F71BA-8BAD-4F0D-94C4-AD02A2A7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EC6B-E6EA-334B-DE68-35B30FC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6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021-7771-5009-0D4F-9D78B91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22AA-4589-E22B-DD8B-EB8189FCF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826C4-8686-C27E-D522-E8DB20150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12123-AD30-DDBF-6EE7-C444608C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36085-059F-FBF0-D770-AB1CC1E9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228D7-71D4-BB83-5BDC-47DCCF6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F020-4E32-D9EE-4E8E-75A44CD2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FB841-CDE8-39A7-9D74-647BE64DF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E2A6-B65A-6C3E-5D55-706642777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F41E-1736-5D37-29F2-FA69F4BF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AB7F-5CF5-BE0E-DF27-D43FEDCA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6D044-F634-470F-E065-E53F7526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1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3DCF2-35F5-F0F0-310B-68CF3AB2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08D0A-642E-6D4C-9D77-B92C3AF5D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4CEBF-CB8E-B3F2-5B71-57540A07E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5D6FF-5D94-4032-AE04-7C090F18112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0246-F405-5275-6D9A-E21753D66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46675-DF0D-9E97-A429-9551C6FD7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0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5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22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11" Type="http://schemas.openxmlformats.org/officeDocument/2006/relationships/image" Target="../media/image471.png"/><Relationship Id="rId5" Type="http://schemas.openxmlformats.org/officeDocument/2006/relationships/image" Target="../media/image442.png"/><Relationship Id="rId10" Type="http://schemas.openxmlformats.org/officeDocument/2006/relationships/image" Target="../media/image462.png"/><Relationship Id="rId4" Type="http://schemas.openxmlformats.org/officeDocument/2006/relationships/image" Target="../media/image432.png"/><Relationship Id="rId9" Type="http://schemas.openxmlformats.org/officeDocument/2006/relationships/image" Target="../media/image45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391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11" Type="http://schemas.openxmlformats.org/officeDocument/2006/relationships/image" Target="../media/image471.png"/><Relationship Id="rId5" Type="http://schemas.openxmlformats.org/officeDocument/2006/relationships/image" Target="../media/image411.png"/><Relationship Id="rId10" Type="http://schemas.openxmlformats.org/officeDocument/2006/relationships/image" Target="../media/image461.png"/><Relationship Id="rId4" Type="http://schemas.openxmlformats.org/officeDocument/2006/relationships/image" Target="../media/image401.png"/><Relationship Id="rId9" Type="http://schemas.openxmlformats.org/officeDocument/2006/relationships/image" Target="../media/image45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52.png"/><Relationship Id="rId10" Type="http://schemas.openxmlformats.org/officeDocument/2006/relationships/image" Target="../media/image471.png"/><Relationship Id="rId4" Type="http://schemas.openxmlformats.org/officeDocument/2006/relationships/image" Target="../media/image442.png"/><Relationship Id="rId9" Type="http://schemas.openxmlformats.org/officeDocument/2006/relationships/image" Target="../media/image462.png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2.png"/><Relationship Id="rId8" Type="http://schemas.openxmlformats.org/officeDocument/2006/relationships/image" Target="../media/image451.png"/><Relationship Id="rId12" Type="http://schemas.openxmlformats.org/officeDocument/2006/relationships/image" Target="../media/image43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1.png"/><Relationship Id="rId6" Type="http://schemas.openxmlformats.org/officeDocument/2006/relationships/image" Target="../media/image431.png"/><Relationship Id="rId15" Type="http://schemas.openxmlformats.org/officeDocument/2006/relationships/image" Target="../media/image462.png"/><Relationship Id="rId10" Type="http://schemas.openxmlformats.org/officeDocument/2006/relationships/image" Target="../media/image471.png"/><Relationship Id="rId14" Type="http://schemas.openxmlformats.org/officeDocument/2006/relationships/image" Target="../media/image45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11" Type="http://schemas.openxmlformats.org/officeDocument/2006/relationships/image" Target="../media/image492.png"/><Relationship Id="rId5" Type="http://schemas.openxmlformats.org/officeDocument/2006/relationships/image" Target="../media/image452.png"/><Relationship Id="rId10" Type="http://schemas.openxmlformats.org/officeDocument/2006/relationships/image" Target="../media/image471.png"/><Relationship Id="rId4" Type="http://schemas.openxmlformats.org/officeDocument/2006/relationships/image" Target="../media/image442.png"/><Relationship Id="rId9" Type="http://schemas.openxmlformats.org/officeDocument/2006/relationships/image" Target="../media/image4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501.png"/><Relationship Id="rId7" Type="http://schemas.openxmlformats.org/officeDocument/2006/relationships/image" Target="../media/image541.png"/><Relationship Id="rId12" Type="http://schemas.openxmlformats.org/officeDocument/2006/relationships/image" Target="../media/image24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11" Type="http://schemas.openxmlformats.org/officeDocument/2006/relationships/image" Target="../media/image240.png"/><Relationship Id="rId5" Type="http://schemas.openxmlformats.org/officeDocument/2006/relationships/image" Target="../media/image521.png"/><Relationship Id="rId10" Type="http://schemas.openxmlformats.org/officeDocument/2006/relationships/image" Target="../media/image571.png"/><Relationship Id="rId4" Type="http://schemas.openxmlformats.org/officeDocument/2006/relationships/image" Target="../media/image511.png"/><Relationship Id="rId9" Type="http://schemas.openxmlformats.org/officeDocument/2006/relationships/image" Target="../media/image56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1.png"/><Relationship Id="rId7" Type="http://schemas.openxmlformats.org/officeDocument/2006/relationships/image" Target="../media/image640.png"/><Relationship Id="rId12" Type="http://schemas.openxmlformats.org/officeDocument/2006/relationships/image" Target="../media/image241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.png"/><Relationship Id="rId11" Type="http://schemas.openxmlformats.org/officeDocument/2006/relationships/image" Target="../media/image240.png"/><Relationship Id="rId5" Type="http://schemas.openxmlformats.org/officeDocument/2006/relationships/image" Target="../media/image621.png"/><Relationship Id="rId10" Type="http://schemas.openxmlformats.org/officeDocument/2006/relationships/image" Target="../media/image67.png"/><Relationship Id="rId4" Type="http://schemas.openxmlformats.org/officeDocument/2006/relationships/image" Target="../media/image611.png"/><Relationship Id="rId9" Type="http://schemas.openxmlformats.org/officeDocument/2006/relationships/image" Target="../media/image661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1.png"/><Relationship Id="rId7" Type="http://schemas.openxmlformats.org/officeDocument/2006/relationships/image" Target="../media/image720.png"/><Relationship Id="rId12" Type="http://schemas.openxmlformats.org/officeDocument/2006/relationships/image" Target="../media/image242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240.png"/><Relationship Id="rId5" Type="http://schemas.openxmlformats.org/officeDocument/2006/relationships/image" Target="../media/image701.png"/><Relationship Id="rId10" Type="http://schemas.openxmlformats.org/officeDocument/2006/relationships/image" Target="../media/image750.png"/><Relationship Id="rId4" Type="http://schemas.openxmlformats.org/officeDocument/2006/relationships/image" Target="../media/image691.png"/><Relationship Id="rId9" Type="http://schemas.openxmlformats.org/officeDocument/2006/relationships/image" Target="../media/image74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Relationship Id="rId9" Type="http://schemas.openxmlformats.org/officeDocument/2006/relationships/image" Target="../media/image941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Relationship Id="rId9" Type="http://schemas.openxmlformats.org/officeDocument/2006/relationships/image" Target="../media/image941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2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2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1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8.png"/><Relationship Id="rId18" Type="http://schemas.openxmlformats.org/officeDocument/2006/relationships/image" Target="../media/image119.png"/><Relationship Id="rId3" Type="http://schemas.openxmlformats.org/officeDocument/2006/relationships/image" Target="../media/image70.svg"/><Relationship Id="rId21" Type="http://schemas.openxmlformats.org/officeDocument/2006/relationships/image" Target="../media/image122.png"/><Relationship Id="rId7" Type="http://schemas.openxmlformats.org/officeDocument/2006/relationships/image" Target="../media/image73.sv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69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77.svg"/><Relationship Id="rId24" Type="http://schemas.openxmlformats.org/officeDocument/2006/relationships/image" Target="../media/image82.svg"/><Relationship Id="rId5" Type="http://schemas.openxmlformats.org/officeDocument/2006/relationships/image" Target="../media/image72.svg"/><Relationship Id="rId15" Type="http://schemas.openxmlformats.org/officeDocument/2006/relationships/image" Target="../media/image116.png"/><Relationship Id="rId23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0.png"/><Relationship Id="rId4" Type="http://schemas.openxmlformats.org/officeDocument/2006/relationships/image" Target="../media/image71.png"/><Relationship Id="rId9" Type="http://schemas.openxmlformats.org/officeDocument/2006/relationships/image" Target="../media/image75.svg"/><Relationship Id="rId14" Type="http://schemas.openxmlformats.org/officeDocument/2006/relationships/image" Target="../media/image79.svg"/><Relationship Id="rId22" Type="http://schemas.openxmlformats.org/officeDocument/2006/relationships/image" Target="../media/image1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31.png"/><Relationship Id="rId7" Type="http://schemas.openxmlformats.org/officeDocument/2006/relationships/image" Target="NULL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83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5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6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00.png"/><Relationship Id="rId18" Type="http://schemas.openxmlformats.org/officeDocument/2006/relationships/image" Target="../media/image49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390.png"/><Relationship Id="rId17" Type="http://schemas.openxmlformats.org/officeDocument/2006/relationships/image" Target="../media/image480.png"/><Relationship Id="rId2" Type="http://schemas.openxmlformats.org/officeDocument/2006/relationships/image" Target="../media/image470.png"/><Relationship Id="rId16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440.png"/><Relationship Id="rId5" Type="http://schemas.openxmlformats.org/officeDocument/2006/relationships/image" Target="../media/image330.png"/><Relationship Id="rId15" Type="http://schemas.openxmlformats.org/officeDocument/2006/relationships/image" Target="../media/image42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18" Type="http://schemas.openxmlformats.org/officeDocument/2006/relationships/image" Target="../media/image94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2" Type="http://schemas.openxmlformats.org/officeDocument/2006/relationships/image" Target="../media/image590.png"/><Relationship Id="rId17" Type="http://schemas.openxmlformats.org/officeDocument/2006/relationships/image" Target="../media/image930.png"/><Relationship Id="rId2" Type="http://schemas.openxmlformats.org/officeDocument/2006/relationships/image" Target="../media/image490.png"/><Relationship Id="rId16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5" Type="http://schemas.openxmlformats.org/officeDocument/2006/relationships/image" Target="../media/image520.png"/><Relationship Id="rId15" Type="http://schemas.openxmlformats.org/officeDocument/2006/relationships/image" Target="../media/image620.png"/><Relationship Id="rId10" Type="http://schemas.openxmlformats.org/officeDocument/2006/relationships/image" Target="../media/image570.png"/><Relationship Id="rId19" Type="http://schemas.openxmlformats.org/officeDocument/2006/relationships/image" Target="../media/image95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Relationship Id="rId14" Type="http://schemas.openxmlformats.org/officeDocument/2006/relationships/image" Target="../media/image6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161.png"/><Relationship Id="rId18" Type="http://schemas.openxmlformats.org/officeDocument/2006/relationships/image" Target="../media/image1211.png"/><Relationship Id="rId3" Type="http://schemas.openxmlformats.org/officeDocument/2006/relationships/image" Target="../media/image1060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0.png"/><Relationship Id="rId2" Type="http://schemas.openxmlformats.org/officeDocument/2006/relationships/image" Target="../media/image1050.png"/><Relationship Id="rId16" Type="http://schemas.openxmlformats.org/officeDocument/2006/relationships/image" Target="../media/image1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0.png"/><Relationship Id="rId11" Type="http://schemas.openxmlformats.org/officeDocument/2006/relationships/image" Target="../media/image1140.png"/><Relationship Id="rId5" Type="http://schemas.openxmlformats.org/officeDocument/2006/relationships/image" Target="../media/image108.png"/><Relationship Id="rId15" Type="http://schemas.openxmlformats.org/officeDocument/2006/relationships/image" Target="../media/image1180.png"/><Relationship Id="rId10" Type="http://schemas.openxmlformats.org/officeDocument/2006/relationships/image" Target="../media/image1130.png"/><Relationship Id="rId19" Type="http://schemas.openxmlformats.org/officeDocument/2006/relationships/image" Target="../media/image1220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28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0.png"/><Relationship Id="rId5" Type="http://schemas.openxmlformats.org/officeDocument/2006/relationships/image" Target="../media/image1260.png"/><Relationship Id="rId4" Type="http://schemas.openxmlformats.org/officeDocument/2006/relationships/image" Target="../media/image10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11.png"/><Relationship Id="rId7" Type="http://schemas.openxmlformats.org/officeDocument/2006/relationships/image" Target="../media/image12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0.png"/><Relationship Id="rId10" Type="http://schemas.openxmlformats.org/officeDocument/2006/relationships/image" Target="../media/image143.png"/><Relationship Id="rId4" Type="http://schemas.openxmlformats.org/officeDocument/2006/relationships/image" Target="../media/image114.png"/><Relationship Id="rId9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48.png"/><Relationship Id="rId3" Type="http://schemas.openxmlformats.org/officeDocument/2006/relationships/image" Target="../media/image111.png"/><Relationship Id="rId7" Type="http://schemas.openxmlformats.org/officeDocument/2006/relationships/image" Target="../media/image125.png"/><Relationship Id="rId12" Type="http://schemas.openxmlformats.org/officeDocument/2006/relationships/image" Target="../media/image14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46.png"/><Relationship Id="rId5" Type="http://schemas.openxmlformats.org/officeDocument/2006/relationships/image" Target="../media/image120.png"/><Relationship Id="rId15" Type="http://schemas.openxmlformats.org/officeDocument/2006/relationships/image" Target="../media/image150.png"/><Relationship Id="rId10" Type="http://schemas.openxmlformats.org/officeDocument/2006/relationships/image" Target="../media/image143.png"/><Relationship Id="rId4" Type="http://schemas.openxmlformats.org/officeDocument/2006/relationships/image" Target="../media/image144.png"/><Relationship Id="rId9" Type="http://schemas.openxmlformats.org/officeDocument/2006/relationships/image" Target="../media/image127.png"/><Relationship Id="rId14" Type="http://schemas.openxmlformats.org/officeDocument/2006/relationships/image" Target="../media/image14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1.png"/><Relationship Id="rId3" Type="http://schemas.openxmlformats.org/officeDocument/2006/relationships/image" Target="../media/image153.png"/><Relationship Id="rId7" Type="http://schemas.openxmlformats.org/officeDocument/2006/relationships/image" Target="../media/image166.png"/><Relationship Id="rId12" Type="http://schemas.openxmlformats.org/officeDocument/2006/relationships/image" Target="../media/image158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3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76.png"/><Relationship Id="rId18" Type="http://schemas.openxmlformats.org/officeDocument/2006/relationships/image" Target="../media/image183.png"/><Relationship Id="rId3" Type="http://schemas.openxmlformats.org/officeDocument/2006/relationships/image" Target="../media/image152.png"/><Relationship Id="rId7" Type="http://schemas.openxmlformats.org/officeDocument/2006/relationships/image" Target="../media/image157.png"/><Relationship Id="rId12" Type="http://schemas.openxmlformats.org/officeDocument/2006/relationships/image" Target="../media/image175.png"/><Relationship Id="rId17" Type="http://schemas.openxmlformats.org/officeDocument/2006/relationships/image" Target="../media/image182.png"/><Relationship Id="rId2" Type="http://schemas.openxmlformats.org/officeDocument/2006/relationships/image" Target="../media/image151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80.png"/><Relationship Id="rId10" Type="http://schemas.openxmlformats.org/officeDocument/2006/relationships/image" Target="../media/image881.png"/><Relationship Id="rId19" Type="http://schemas.openxmlformats.org/officeDocument/2006/relationships/image" Target="../media/image184.png"/><Relationship Id="rId4" Type="http://schemas.openxmlformats.org/officeDocument/2006/relationships/image" Target="../media/image154.png"/><Relationship Id="rId9" Type="http://schemas.openxmlformats.org/officeDocument/2006/relationships/image" Target="../media/image160.png"/><Relationship Id="rId14" Type="http://schemas.openxmlformats.org/officeDocument/2006/relationships/image" Target="../media/image17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image" Target="../media/image185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19" Type="http://schemas.openxmlformats.org/officeDocument/2006/relationships/image" Target="../media/image202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7" Type="http://schemas.openxmlformats.org/officeDocument/2006/relationships/image" Target="../media/image101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7" Type="http://schemas.openxmlformats.org/officeDocument/2006/relationships/image" Target="../media/image11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0.png"/><Relationship Id="rId4" Type="http://schemas.openxmlformats.org/officeDocument/2006/relationships/image" Target="../media/image11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0.png"/><Relationship Id="rId4" Type="http://schemas.openxmlformats.org/officeDocument/2006/relationships/image" Target="../media/image21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e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hyperlink" Target="mailto:kyledahlin@vt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9.png"/><Relationship Id="rId5" Type="http://schemas.openxmlformats.org/officeDocument/2006/relationships/image" Target="../media/image228.jpeg"/><Relationship Id="rId4" Type="http://schemas.openxmlformats.org/officeDocument/2006/relationships/image" Target="../media/image227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1-4939-7049-0" TargetMode="External"/><Relationship Id="rId2" Type="http://schemas.openxmlformats.org/officeDocument/2006/relationships/hyperlink" Target="https://doi.org/10.1007/978-1-4614-7330-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7.svg"/><Relationship Id="rId4" Type="http://schemas.openxmlformats.org/officeDocument/2006/relationships/image" Target="../media/image23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01BE-A72F-DB13-AA16-562AE4B7F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9316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 framework for integrating complex mosquito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f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eeding behaviors into disease transmission models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F1396-18A2-AAB6-0AAF-9402063E7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46503"/>
            <a:ext cx="12192000" cy="2911497"/>
          </a:xfrm>
        </p:spPr>
        <p:txBody>
          <a:bodyPr>
            <a:normAutofit/>
          </a:bodyPr>
          <a:lstStyle/>
          <a:p>
            <a:r>
              <a:rPr lang="en-US" sz="2200" b="1" dirty="0"/>
              <a:t>Kyle Dahlin</a:t>
            </a:r>
            <a:r>
              <a:rPr lang="en-US" sz="2200" dirty="0"/>
              <a:t>,</a:t>
            </a:r>
            <a:r>
              <a:rPr lang="en-US" sz="2200" b="1" dirty="0"/>
              <a:t> </a:t>
            </a:r>
            <a:r>
              <a:rPr lang="en-US" sz="2200" dirty="0"/>
              <a:t>joint with Michael Robert, and Lauren Childs</a:t>
            </a:r>
          </a:p>
          <a:p>
            <a:r>
              <a:rPr lang="en-US" sz="2200" dirty="0"/>
              <a:t>Virginia Tech, Department of Mathematics</a:t>
            </a:r>
          </a:p>
          <a:p>
            <a:endParaRPr lang="en-US" sz="2200" dirty="0"/>
          </a:p>
          <a:p>
            <a:r>
              <a:rPr lang="en-US" sz="2200" u="sng" dirty="0"/>
              <a:t>Contact</a:t>
            </a:r>
            <a:r>
              <a:rPr lang="en-US" sz="2200" dirty="0"/>
              <a:t>: kyledahlin@vt.edu</a:t>
            </a:r>
          </a:p>
          <a:p>
            <a:endParaRPr lang="en-US" dirty="0"/>
          </a:p>
          <a:p>
            <a:pPr algn="l"/>
            <a:r>
              <a:rPr lang="en-US" sz="1900" dirty="0"/>
              <a:t>Virginia Tech Mathematical Biology Seminar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4F575D-D226-1731-7FD9-5D328C997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247"/>
          <a:stretch/>
        </p:blipFill>
        <p:spPr>
          <a:xfrm flipH="1">
            <a:off x="13015741" y="3631011"/>
            <a:ext cx="1223298" cy="3982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5EAFF5-019E-4713-599F-AF1CC84C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669" y="1934228"/>
            <a:ext cx="2277649" cy="99202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512C9CE-6F73-9A61-5F32-65899DF46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0"/>
          <a:stretch/>
        </p:blipFill>
        <p:spPr>
          <a:xfrm rot="20700000" flipH="1">
            <a:off x="13319291" y="5446929"/>
            <a:ext cx="1223298" cy="532429"/>
          </a:xfrm>
          <a:prstGeom prst="rect">
            <a:avLst/>
          </a:prstGeom>
        </p:spPr>
      </p:pic>
      <p:pic>
        <p:nvPicPr>
          <p:cNvPr id="9" name="Graphic 8" descr="Windy outline">
            <a:extLst>
              <a:ext uri="{FF2B5EF4-FFF2-40B4-BE49-F238E27FC236}">
                <a16:creationId xmlns:a16="http://schemas.microsoft.com/office/drawing/2014/main" id="{5F5CF4FA-C752-96DC-7A15-A0BAD8EFE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00000">
            <a:off x="9586254" y="2812908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E1BC6A-947D-36CB-B39C-B977ADE88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75029" flipH="1">
            <a:off x="1746393" y="2021594"/>
            <a:ext cx="782159" cy="71133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88B516E-496D-FCDA-6A77-EE09DF1C0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600000">
            <a:off x="10489998" y="2274734"/>
            <a:ext cx="6613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850DB9-3A2C-BB08-7E8B-40661C429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5A5AF5-59CD-A38F-21EE-B693378869E9}"/>
              </a:ext>
            </a:extLst>
          </p:cNvPr>
          <p:cNvSpPr/>
          <p:nvPr/>
        </p:nvSpPr>
        <p:spPr>
          <a:xfrm>
            <a:off x="1014583" y="2097716"/>
            <a:ext cx="10162831" cy="26625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Commonly-recommended </a:t>
            </a:r>
            <a:r>
              <a:rPr lang="en-US" sz="2800" b="1" dirty="0">
                <a:solidFill>
                  <a:sysClr val="windowText" lastClr="000000"/>
                </a:solidFill>
              </a:rPr>
              <a:t>personal protective measures </a:t>
            </a:r>
          </a:p>
          <a:p>
            <a:r>
              <a:rPr lang="en-US" sz="2800" i="1" u="sng" dirty="0">
                <a:solidFill>
                  <a:sysClr val="windowText" lastClr="000000"/>
                </a:solidFill>
              </a:rPr>
              <a:t>are not included</a:t>
            </a:r>
            <a:r>
              <a:rPr lang="en-US" sz="2800" i="1" dirty="0">
                <a:solidFill>
                  <a:sysClr val="windowText" lastClr="000000"/>
                </a:solidFill>
              </a:rPr>
              <a:t> </a:t>
            </a:r>
            <a:r>
              <a:rPr lang="en-US" sz="2800" dirty="0">
                <a:solidFill>
                  <a:sysClr val="windowText" lastClr="000000"/>
                </a:solidFill>
              </a:rPr>
              <a:t>in </a:t>
            </a:r>
            <a:r>
              <a:rPr lang="en-US" sz="2800" b="1" dirty="0">
                <a:solidFill>
                  <a:sysClr val="windowText" lastClr="000000"/>
                </a:solidFill>
              </a:rPr>
              <a:t>mosquito-borne disease models.</a:t>
            </a:r>
          </a:p>
          <a:p>
            <a:endParaRPr lang="en-US" sz="2800" b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How might they affect predictions of long term disease spread?</a:t>
            </a:r>
          </a:p>
        </p:txBody>
      </p:sp>
    </p:spTree>
    <p:extLst>
      <p:ext uri="{BB962C8B-B14F-4D97-AF65-F5344CB8AC3E}">
        <p14:creationId xmlns:p14="http://schemas.microsoft.com/office/powerpoint/2010/main" val="3983083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/>
              <p:nvPr/>
            </p:nvSpPr>
            <p:spPr>
              <a:xfrm>
                <a:off x="1930316" y="3695701"/>
                <a:ext cx="723083" cy="369332"/>
              </a:xfrm>
              <a:custGeom>
                <a:avLst/>
                <a:gdLst>
                  <a:gd name="connsiteX0" fmla="*/ 0 w 723083"/>
                  <a:gd name="connsiteY0" fmla="*/ 0 h 369332"/>
                  <a:gd name="connsiteX1" fmla="*/ 354311 w 723083"/>
                  <a:gd name="connsiteY1" fmla="*/ 0 h 369332"/>
                  <a:gd name="connsiteX2" fmla="*/ 723083 w 723083"/>
                  <a:gd name="connsiteY2" fmla="*/ 0 h 369332"/>
                  <a:gd name="connsiteX3" fmla="*/ 723083 w 723083"/>
                  <a:gd name="connsiteY3" fmla="*/ 369332 h 369332"/>
                  <a:gd name="connsiteX4" fmla="*/ 361542 w 723083"/>
                  <a:gd name="connsiteY4" fmla="*/ 369332 h 369332"/>
                  <a:gd name="connsiteX5" fmla="*/ 0 w 723083"/>
                  <a:gd name="connsiteY5" fmla="*/ 369332 h 369332"/>
                  <a:gd name="connsiteX6" fmla="*/ 0 w 723083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3083" h="369332" extrusionOk="0">
                    <a:moveTo>
                      <a:pt x="0" y="0"/>
                    </a:moveTo>
                    <a:cubicBezTo>
                      <a:pt x="166110" y="-41053"/>
                      <a:pt x="239857" y="27965"/>
                      <a:pt x="354311" y="0"/>
                    </a:cubicBezTo>
                    <a:cubicBezTo>
                      <a:pt x="468765" y="-27965"/>
                      <a:pt x="623452" y="27980"/>
                      <a:pt x="723083" y="0"/>
                    </a:cubicBezTo>
                    <a:cubicBezTo>
                      <a:pt x="731909" y="80571"/>
                      <a:pt x="693305" y="214476"/>
                      <a:pt x="723083" y="369332"/>
                    </a:cubicBezTo>
                    <a:cubicBezTo>
                      <a:pt x="561015" y="391221"/>
                      <a:pt x="531756" y="340821"/>
                      <a:pt x="361542" y="369332"/>
                    </a:cubicBezTo>
                    <a:cubicBezTo>
                      <a:pt x="191328" y="397843"/>
                      <a:pt x="119059" y="333641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16" y="3695701"/>
                <a:ext cx="7230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3083"/>
                          <a:gd name="connsiteY0" fmla="*/ 0 h 369332"/>
                          <a:gd name="connsiteX1" fmla="*/ 354311 w 723083"/>
                          <a:gd name="connsiteY1" fmla="*/ 0 h 369332"/>
                          <a:gd name="connsiteX2" fmla="*/ 723083 w 723083"/>
                          <a:gd name="connsiteY2" fmla="*/ 0 h 369332"/>
                          <a:gd name="connsiteX3" fmla="*/ 723083 w 723083"/>
                          <a:gd name="connsiteY3" fmla="*/ 369332 h 369332"/>
                          <a:gd name="connsiteX4" fmla="*/ 361542 w 723083"/>
                          <a:gd name="connsiteY4" fmla="*/ 369332 h 369332"/>
                          <a:gd name="connsiteX5" fmla="*/ 0 w 723083"/>
                          <a:gd name="connsiteY5" fmla="*/ 369332 h 369332"/>
                          <a:gd name="connsiteX6" fmla="*/ 0 w 723083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3083" h="369332" extrusionOk="0">
                            <a:moveTo>
                              <a:pt x="0" y="0"/>
                            </a:moveTo>
                            <a:cubicBezTo>
                              <a:pt x="166110" y="-41053"/>
                              <a:pt x="239857" y="27965"/>
                              <a:pt x="354311" y="0"/>
                            </a:cubicBezTo>
                            <a:cubicBezTo>
                              <a:pt x="468765" y="-27965"/>
                              <a:pt x="623452" y="27980"/>
                              <a:pt x="723083" y="0"/>
                            </a:cubicBezTo>
                            <a:cubicBezTo>
                              <a:pt x="731909" y="80571"/>
                              <a:pt x="693305" y="214476"/>
                              <a:pt x="723083" y="369332"/>
                            </a:cubicBezTo>
                            <a:cubicBezTo>
                              <a:pt x="561015" y="391221"/>
                              <a:pt x="531756" y="340821"/>
                              <a:pt x="361542" y="369332"/>
                            </a:cubicBezTo>
                            <a:cubicBezTo>
                              <a:pt x="191328" y="397843"/>
                              <a:pt x="119059" y="333641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/>
              <p:nvPr/>
            </p:nvSpPr>
            <p:spPr>
              <a:xfrm>
                <a:off x="2645833" y="2391834"/>
                <a:ext cx="715517" cy="369332"/>
              </a:xfrm>
              <a:custGeom>
                <a:avLst/>
                <a:gdLst>
                  <a:gd name="connsiteX0" fmla="*/ 0 w 715517"/>
                  <a:gd name="connsiteY0" fmla="*/ 0 h 369332"/>
                  <a:gd name="connsiteX1" fmla="*/ 350603 w 715517"/>
                  <a:gd name="connsiteY1" fmla="*/ 0 h 369332"/>
                  <a:gd name="connsiteX2" fmla="*/ 715517 w 715517"/>
                  <a:gd name="connsiteY2" fmla="*/ 0 h 369332"/>
                  <a:gd name="connsiteX3" fmla="*/ 715517 w 715517"/>
                  <a:gd name="connsiteY3" fmla="*/ 369332 h 369332"/>
                  <a:gd name="connsiteX4" fmla="*/ 357759 w 715517"/>
                  <a:gd name="connsiteY4" fmla="*/ 369332 h 369332"/>
                  <a:gd name="connsiteX5" fmla="*/ 0 w 715517"/>
                  <a:gd name="connsiteY5" fmla="*/ 369332 h 369332"/>
                  <a:gd name="connsiteX6" fmla="*/ 0 w 715517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5517" h="369332" extrusionOk="0">
                    <a:moveTo>
                      <a:pt x="0" y="0"/>
                    </a:moveTo>
                    <a:cubicBezTo>
                      <a:pt x="77132" y="-33262"/>
                      <a:pt x="202396" y="39122"/>
                      <a:pt x="350603" y="0"/>
                    </a:cubicBezTo>
                    <a:cubicBezTo>
                      <a:pt x="498810" y="-39122"/>
                      <a:pt x="611040" y="38824"/>
                      <a:pt x="715517" y="0"/>
                    </a:cubicBezTo>
                    <a:cubicBezTo>
                      <a:pt x="724343" y="80571"/>
                      <a:pt x="685739" y="214476"/>
                      <a:pt x="715517" y="369332"/>
                    </a:cubicBezTo>
                    <a:cubicBezTo>
                      <a:pt x="632706" y="387400"/>
                      <a:pt x="465379" y="341845"/>
                      <a:pt x="357759" y="369332"/>
                    </a:cubicBezTo>
                    <a:cubicBezTo>
                      <a:pt x="250139" y="396819"/>
                      <a:pt x="171045" y="34248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833" y="2391834"/>
                <a:ext cx="7155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15517"/>
                          <a:gd name="connsiteY0" fmla="*/ 0 h 369332"/>
                          <a:gd name="connsiteX1" fmla="*/ 350603 w 715517"/>
                          <a:gd name="connsiteY1" fmla="*/ 0 h 369332"/>
                          <a:gd name="connsiteX2" fmla="*/ 715517 w 715517"/>
                          <a:gd name="connsiteY2" fmla="*/ 0 h 369332"/>
                          <a:gd name="connsiteX3" fmla="*/ 715517 w 715517"/>
                          <a:gd name="connsiteY3" fmla="*/ 369332 h 369332"/>
                          <a:gd name="connsiteX4" fmla="*/ 357759 w 715517"/>
                          <a:gd name="connsiteY4" fmla="*/ 369332 h 369332"/>
                          <a:gd name="connsiteX5" fmla="*/ 0 w 715517"/>
                          <a:gd name="connsiteY5" fmla="*/ 369332 h 369332"/>
                          <a:gd name="connsiteX6" fmla="*/ 0 w 715517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15517" h="369332" extrusionOk="0">
                            <a:moveTo>
                              <a:pt x="0" y="0"/>
                            </a:moveTo>
                            <a:cubicBezTo>
                              <a:pt x="77132" y="-33262"/>
                              <a:pt x="202396" y="39122"/>
                              <a:pt x="350603" y="0"/>
                            </a:cubicBezTo>
                            <a:cubicBezTo>
                              <a:pt x="498810" y="-39122"/>
                              <a:pt x="611040" y="38824"/>
                              <a:pt x="715517" y="0"/>
                            </a:cubicBezTo>
                            <a:cubicBezTo>
                              <a:pt x="724343" y="80571"/>
                              <a:pt x="685739" y="214476"/>
                              <a:pt x="715517" y="369332"/>
                            </a:cubicBezTo>
                            <a:cubicBezTo>
                              <a:pt x="632706" y="387400"/>
                              <a:pt x="465379" y="341845"/>
                              <a:pt x="357759" y="369332"/>
                            </a:cubicBezTo>
                            <a:cubicBezTo>
                              <a:pt x="250139" y="396819"/>
                              <a:pt x="171045" y="34248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/>
              <p:nvPr/>
            </p:nvSpPr>
            <p:spPr>
              <a:xfrm>
                <a:off x="3894583" y="2459567"/>
                <a:ext cx="729110" cy="369332"/>
              </a:xfrm>
              <a:custGeom>
                <a:avLst/>
                <a:gdLst>
                  <a:gd name="connsiteX0" fmla="*/ 0 w 729110"/>
                  <a:gd name="connsiteY0" fmla="*/ 0 h 369332"/>
                  <a:gd name="connsiteX1" fmla="*/ 357264 w 729110"/>
                  <a:gd name="connsiteY1" fmla="*/ 0 h 369332"/>
                  <a:gd name="connsiteX2" fmla="*/ 729110 w 729110"/>
                  <a:gd name="connsiteY2" fmla="*/ 0 h 369332"/>
                  <a:gd name="connsiteX3" fmla="*/ 729110 w 729110"/>
                  <a:gd name="connsiteY3" fmla="*/ 369332 h 369332"/>
                  <a:gd name="connsiteX4" fmla="*/ 364555 w 729110"/>
                  <a:gd name="connsiteY4" fmla="*/ 369332 h 369332"/>
                  <a:gd name="connsiteX5" fmla="*/ 0 w 729110"/>
                  <a:gd name="connsiteY5" fmla="*/ 369332 h 369332"/>
                  <a:gd name="connsiteX6" fmla="*/ 0 w 729110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9110" h="369332" extrusionOk="0">
                    <a:moveTo>
                      <a:pt x="0" y="0"/>
                    </a:moveTo>
                    <a:cubicBezTo>
                      <a:pt x="91540" y="-11225"/>
                      <a:pt x="201760" y="6287"/>
                      <a:pt x="357264" y="0"/>
                    </a:cubicBezTo>
                    <a:cubicBezTo>
                      <a:pt x="512768" y="-6287"/>
                      <a:pt x="620827" y="27951"/>
                      <a:pt x="729110" y="0"/>
                    </a:cubicBezTo>
                    <a:cubicBezTo>
                      <a:pt x="737936" y="80571"/>
                      <a:pt x="699332" y="214476"/>
                      <a:pt x="729110" y="369332"/>
                    </a:cubicBezTo>
                    <a:cubicBezTo>
                      <a:pt x="627427" y="395249"/>
                      <a:pt x="467815" y="357565"/>
                      <a:pt x="364555" y="369332"/>
                    </a:cubicBezTo>
                    <a:cubicBezTo>
                      <a:pt x="261295" y="381099"/>
                      <a:pt x="153117" y="36884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83" y="2459567"/>
                <a:ext cx="7291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9110"/>
                          <a:gd name="connsiteY0" fmla="*/ 0 h 369332"/>
                          <a:gd name="connsiteX1" fmla="*/ 357264 w 729110"/>
                          <a:gd name="connsiteY1" fmla="*/ 0 h 369332"/>
                          <a:gd name="connsiteX2" fmla="*/ 729110 w 729110"/>
                          <a:gd name="connsiteY2" fmla="*/ 0 h 369332"/>
                          <a:gd name="connsiteX3" fmla="*/ 729110 w 729110"/>
                          <a:gd name="connsiteY3" fmla="*/ 369332 h 369332"/>
                          <a:gd name="connsiteX4" fmla="*/ 364555 w 729110"/>
                          <a:gd name="connsiteY4" fmla="*/ 369332 h 369332"/>
                          <a:gd name="connsiteX5" fmla="*/ 0 w 729110"/>
                          <a:gd name="connsiteY5" fmla="*/ 369332 h 369332"/>
                          <a:gd name="connsiteX6" fmla="*/ 0 w 729110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9110" h="369332" extrusionOk="0">
                            <a:moveTo>
                              <a:pt x="0" y="0"/>
                            </a:moveTo>
                            <a:cubicBezTo>
                              <a:pt x="91540" y="-11225"/>
                              <a:pt x="201760" y="6287"/>
                              <a:pt x="357264" y="0"/>
                            </a:cubicBezTo>
                            <a:cubicBezTo>
                              <a:pt x="512768" y="-6287"/>
                              <a:pt x="620827" y="27951"/>
                              <a:pt x="729110" y="0"/>
                            </a:cubicBezTo>
                            <a:cubicBezTo>
                              <a:pt x="737936" y="80571"/>
                              <a:pt x="699332" y="214476"/>
                              <a:pt x="729110" y="369332"/>
                            </a:cubicBezTo>
                            <a:cubicBezTo>
                              <a:pt x="627427" y="395249"/>
                              <a:pt x="467815" y="357565"/>
                              <a:pt x="364555" y="369332"/>
                            </a:cubicBezTo>
                            <a:cubicBezTo>
                              <a:pt x="261295" y="381099"/>
                              <a:pt x="153117" y="36884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4843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AD6BEC-761A-2676-5491-F46CC84CCA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/>
              <p:nvPr/>
            </p:nvSpPr>
            <p:spPr>
              <a:xfrm>
                <a:off x="3202517" y="2360083"/>
                <a:ext cx="5786967" cy="2137834"/>
              </a:xfrm>
              <a:custGeom>
                <a:avLst/>
                <a:gdLst>
                  <a:gd name="connsiteX0" fmla="*/ 0 w 5786967"/>
                  <a:gd name="connsiteY0" fmla="*/ 0 h 2137834"/>
                  <a:gd name="connsiteX1" fmla="*/ 520827 w 5786967"/>
                  <a:gd name="connsiteY1" fmla="*/ 0 h 2137834"/>
                  <a:gd name="connsiteX2" fmla="*/ 1215263 w 5786967"/>
                  <a:gd name="connsiteY2" fmla="*/ 0 h 2137834"/>
                  <a:gd name="connsiteX3" fmla="*/ 1678220 w 5786967"/>
                  <a:gd name="connsiteY3" fmla="*/ 0 h 2137834"/>
                  <a:gd name="connsiteX4" fmla="*/ 2199047 w 5786967"/>
                  <a:gd name="connsiteY4" fmla="*/ 0 h 2137834"/>
                  <a:gd name="connsiteX5" fmla="*/ 2835614 w 5786967"/>
                  <a:gd name="connsiteY5" fmla="*/ 0 h 2137834"/>
                  <a:gd name="connsiteX6" fmla="*/ 3298571 w 5786967"/>
                  <a:gd name="connsiteY6" fmla="*/ 0 h 2137834"/>
                  <a:gd name="connsiteX7" fmla="*/ 3819398 w 5786967"/>
                  <a:gd name="connsiteY7" fmla="*/ 0 h 2137834"/>
                  <a:gd name="connsiteX8" fmla="*/ 4224486 w 5786967"/>
                  <a:gd name="connsiteY8" fmla="*/ 0 h 2137834"/>
                  <a:gd name="connsiteX9" fmla="*/ 4745313 w 5786967"/>
                  <a:gd name="connsiteY9" fmla="*/ 0 h 2137834"/>
                  <a:gd name="connsiteX10" fmla="*/ 5786967 w 5786967"/>
                  <a:gd name="connsiteY10" fmla="*/ 0 h 2137834"/>
                  <a:gd name="connsiteX11" fmla="*/ 5786967 w 5786967"/>
                  <a:gd name="connsiteY11" fmla="*/ 577215 h 2137834"/>
                  <a:gd name="connsiteX12" fmla="*/ 5786967 w 5786967"/>
                  <a:gd name="connsiteY12" fmla="*/ 1047539 h 2137834"/>
                  <a:gd name="connsiteX13" fmla="*/ 5786967 w 5786967"/>
                  <a:gd name="connsiteY13" fmla="*/ 1560619 h 2137834"/>
                  <a:gd name="connsiteX14" fmla="*/ 5786967 w 5786967"/>
                  <a:gd name="connsiteY14" fmla="*/ 2137834 h 2137834"/>
                  <a:gd name="connsiteX15" fmla="*/ 5266140 w 5786967"/>
                  <a:gd name="connsiteY15" fmla="*/ 2137834 h 2137834"/>
                  <a:gd name="connsiteX16" fmla="*/ 4629574 w 5786967"/>
                  <a:gd name="connsiteY16" fmla="*/ 2137834 h 2137834"/>
                  <a:gd name="connsiteX17" fmla="*/ 4050877 w 5786967"/>
                  <a:gd name="connsiteY17" fmla="*/ 2137834 h 2137834"/>
                  <a:gd name="connsiteX18" fmla="*/ 3587920 w 5786967"/>
                  <a:gd name="connsiteY18" fmla="*/ 2137834 h 2137834"/>
                  <a:gd name="connsiteX19" fmla="*/ 3182832 w 5786967"/>
                  <a:gd name="connsiteY19" fmla="*/ 2137834 h 2137834"/>
                  <a:gd name="connsiteX20" fmla="*/ 2488396 w 5786967"/>
                  <a:gd name="connsiteY20" fmla="*/ 2137834 h 2137834"/>
                  <a:gd name="connsiteX21" fmla="*/ 1793960 w 5786967"/>
                  <a:gd name="connsiteY21" fmla="*/ 2137834 h 2137834"/>
                  <a:gd name="connsiteX22" fmla="*/ 1215263 w 5786967"/>
                  <a:gd name="connsiteY22" fmla="*/ 2137834 h 2137834"/>
                  <a:gd name="connsiteX23" fmla="*/ 520827 w 5786967"/>
                  <a:gd name="connsiteY23" fmla="*/ 2137834 h 2137834"/>
                  <a:gd name="connsiteX24" fmla="*/ 0 w 5786967"/>
                  <a:gd name="connsiteY24" fmla="*/ 2137834 h 2137834"/>
                  <a:gd name="connsiteX25" fmla="*/ 0 w 5786967"/>
                  <a:gd name="connsiteY25" fmla="*/ 1667511 h 2137834"/>
                  <a:gd name="connsiteX26" fmla="*/ 0 w 5786967"/>
                  <a:gd name="connsiteY26" fmla="*/ 1154430 h 2137834"/>
                  <a:gd name="connsiteX27" fmla="*/ 0 w 5786967"/>
                  <a:gd name="connsiteY27" fmla="*/ 662729 h 2137834"/>
                  <a:gd name="connsiteX28" fmla="*/ 0 w 5786967"/>
                  <a:gd name="connsiteY28" fmla="*/ 0 h 213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86967" h="2137834" fill="none" extrusionOk="0">
                    <a:moveTo>
                      <a:pt x="0" y="0"/>
                    </a:moveTo>
                    <a:cubicBezTo>
                      <a:pt x="194624" y="-41101"/>
                      <a:pt x="394335" y="46914"/>
                      <a:pt x="520827" y="0"/>
                    </a:cubicBezTo>
                    <a:cubicBezTo>
                      <a:pt x="647319" y="-46914"/>
                      <a:pt x="909953" y="17190"/>
                      <a:pt x="1215263" y="0"/>
                    </a:cubicBezTo>
                    <a:cubicBezTo>
                      <a:pt x="1520573" y="-17190"/>
                      <a:pt x="1487251" y="39030"/>
                      <a:pt x="1678220" y="0"/>
                    </a:cubicBezTo>
                    <a:cubicBezTo>
                      <a:pt x="1869189" y="-39030"/>
                      <a:pt x="1955116" y="29309"/>
                      <a:pt x="2199047" y="0"/>
                    </a:cubicBezTo>
                    <a:cubicBezTo>
                      <a:pt x="2442978" y="-29309"/>
                      <a:pt x="2689347" y="55390"/>
                      <a:pt x="2835614" y="0"/>
                    </a:cubicBezTo>
                    <a:cubicBezTo>
                      <a:pt x="2981881" y="-55390"/>
                      <a:pt x="3123531" y="54347"/>
                      <a:pt x="3298571" y="0"/>
                    </a:cubicBezTo>
                    <a:cubicBezTo>
                      <a:pt x="3473611" y="-54347"/>
                      <a:pt x="3708626" y="47744"/>
                      <a:pt x="3819398" y="0"/>
                    </a:cubicBezTo>
                    <a:cubicBezTo>
                      <a:pt x="3930170" y="-47744"/>
                      <a:pt x="4071589" y="35898"/>
                      <a:pt x="4224486" y="0"/>
                    </a:cubicBezTo>
                    <a:cubicBezTo>
                      <a:pt x="4377383" y="-35898"/>
                      <a:pt x="4636914" y="12163"/>
                      <a:pt x="4745313" y="0"/>
                    </a:cubicBezTo>
                    <a:cubicBezTo>
                      <a:pt x="4853712" y="-12163"/>
                      <a:pt x="5292528" y="103785"/>
                      <a:pt x="5786967" y="0"/>
                    </a:cubicBezTo>
                    <a:cubicBezTo>
                      <a:pt x="5802044" y="263746"/>
                      <a:pt x="5749418" y="339335"/>
                      <a:pt x="5786967" y="577215"/>
                    </a:cubicBezTo>
                    <a:cubicBezTo>
                      <a:pt x="5824516" y="815095"/>
                      <a:pt x="5782559" y="894615"/>
                      <a:pt x="5786967" y="1047539"/>
                    </a:cubicBezTo>
                    <a:cubicBezTo>
                      <a:pt x="5791375" y="1200463"/>
                      <a:pt x="5728482" y="1308456"/>
                      <a:pt x="5786967" y="1560619"/>
                    </a:cubicBezTo>
                    <a:cubicBezTo>
                      <a:pt x="5845452" y="1812782"/>
                      <a:pt x="5733521" y="1906800"/>
                      <a:pt x="5786967" y="2137834"/>
                    </a:cubicBezTo>
                    <a:cubicBezTo>
                      <a:pt x="5528310" y="2179017"/>
                      <a:pt x="5525450" y="2102885"/>
                      <a:pt x="5266140" y="2137834"/>
                    </a:cubicBezTo>
                    <a:cubicBezTo>
                      <a:pt x="5006830" y="2172783"/>
                      <a:pt x="4863121" y="2071211"/>
                      <a:pt x="4629574" y="2137834"/>
                    </a:cubicBezTo>
                    <a:cubicBezTo>
                      <a:pt x="4396027" y="2204457"/>
                      <a:pt x="4260616" y="2123536"/>
                      <a:pt x="4050877" y="2137834"/>
                    </a:cubicBezTo>
                    <a:cubicBezTo>
                      <a:pt x="3841138" y="2152132"/>
                      <a:pt x="3807154" y="2118782"/>
                      <a:pt x="3587920" y="2137834"/>
                    </a:cubicBezTo>
                    <a:cubicBezTo>
                      <a:pt x="3368686" y="2156886"/>
                      <a:pt x="3364309" y="2126095"/>
                      <a:pt x="3182832" y="2137834"/>
                    </a:cubicBezTo>
                    <a:cubicBezTo>
                      <a:pt x="3001355" y="2149573"/>
                      <a:pt x="2776084" y="2094680"/>
                      <a:pt x="2488396" y="2137834"/>
                    </a:cubicBezTo>
                    <a:cubicBezTo>
                      <a:pt x="2200708" y="2180988"/>
                      <a:pt x="2045972" y="2127664"/>
                      <a:pt x="1793960" y="2137834"/>
                    </a:cubicBezTo>
                    <a:cubicBezTo>
                      <a:pt x="1541948" y="2148004"/>
                      <a:pt x="1481247" y="2125547"/>
                      <a:pt x="1215263" y="2137834"/>
                    </a:cubicBezTo>
                    <a:cubicBezTo>
                      <a:pt x="949279" y="2150121"/>
                      <a:pt x="838794" y="2123575"/>
                      <a:pt x="520827" y="2137834"/>
                    </a:cubicBezTo>
                    <a:cubicBezTo>
                      <a:pt x="202860" y="2152093"/>
                      <a:pt x="135320" y="2091953"/>
                      <a:pt x="0" y="2137834"/>
                    </a:cubicBezTo>
                    <a:cubicBezTo>
                      <a:pt x="-19553" y="2030399"/>
                      <a:pt x="2127" y="1789962"/>
                      <a:pt x="0" y="1667511"/>
                    </a:cubicBezTo>
                    <a:cubicBezTo>
                      <a:pt x="-2127" y="1545060"/>
                      <a:pt x="21143" y="1299979"/>
                      <a:pt x="0" y="1154430"/>
                    </a:cubicBezTo>
                    <a:cubicBezTo>
                      <a:pt x="-21143" y="1008881"/>
                      <a:pt x="3502" y="785624"/>
                      <a:pt x="0" y="662729"/>
                    </a:cubicBezTo>
                    <a:cubicBezTo>
                      <a:pt x="-3502" y="539834"/>
                      <a:pt x="50855" y="261524"/>
                      <a:pt x="0" y="0"/>
                    </a:cubicBezTo>
                    <a:close/>
                  </a:path>
                  <a:path w="5786967" h="2137834" stroke="0" extrusionOk="0">
                    <a:moveTo>
                      <a:pt x="0" y="0"/>
                    </a:moveTo>
                    <a:cubicBezTo>
                      <a:pt x="218223" y="-37690"/>
                      <a:pt x="301216" y="30888"/>
                      <a:pt x="520827" y="0"/>
                    </a:cubicBezTo>
                    <a:cubicBezTo>
                      <a:pt x="740438" y="-30888"/>
                      <a:pt x="791652" y="12009"/>
                      <a:pt x="1041654" y="0"/>
                    </a:cubicBezTo>
                    <a:cubicBezTo>
                      <a:pt x="1291656" y="-12009"/>
                      <a:pt x="1416879" y="20694"/>
                      <a:pt x="1678220" y="0"/>
                    </a:cubicBezTo>
                    <a:cubicBezTo>
                      <a:pt x="1939561" y="-20694"/>
                      <a:pt x="2027040" y="7514"/>
                      <a:pt x="2199047" y="0"/>
                    </a:cubicBezTo>
                    <a:cubicBezTo>
                      <a:pt x="2371054" y="-7514"/>
                      <a:pt x="2559895" y="10947"/>
                      <a:pt x="2835614" y="0"/>
                    </a:cubicBezTo>
                    <a:cubicBezTo>
                      <a:pt x="3111333" y="-10947"/>
                      <a:pt x="3129238" y="44034"/>
                      <a:pt x="3240702" y="0"/>
                    </a:cubicBezTo>
                    <a:cubicBezTo>
                      <a:pt x="3352166" y="-44034"/>
                      <a:pt x="3635303" y="57449"/>
                      <a:pt x="3761529" y="0"/>
                    </a:cubicBezTo>
                    <a:cubicBezTo>
                      <a:pt x="3887755" y="-57449"/>
                      <a:pt x="4057362" y="50576"/>
                      <a:pt x="4224486" y="0"/>
                    </a:cubicBezTo>
                    <a:cubicBezTo>
                      <a:pt x="4391610" y="-50576"/>
                      <a:pt x="4570906" y="559"/>
                      <a:pt x="4803183" y="0"/>
                    </a:cubicBezTo>
                    <a:cubicBezTo>
                      <a:pt x="5035460" y="-559"/>
                      <a:pt x="5167021" y="49595"/>
                      <a:pt x="5266140" y="0"/>
                    </a:cubicBezTo>
                    <a:cubicBezTo>
                      <a:pt x="5365259" y="-49595"/>
                      <a:pt x="5574596" y="35004"/>
                      <a:pt x="5786967" y="0"/>
                    </a:cubicBezTo>
                    <a:cubicBezTo>
                      <a:pt x="5804144" y="206033"/>
                      <a:pt x="5738835" y="271082"/>
                      <a:pt x="5786967" y="534459"/>
                    </a:cubicBezTo>
                    <a:cubicBezTo>
                      <a:pt x="5835099" y="797836"/>
                      <a:pt x="5739228" y="833754"/>
                      <a:pt x="5786967" y="1047539"/>
                    </a:cubicBezTo>
                    <a:cubicBezTo>
                      <a:pt x="5834706" y="1261324"/>
                      <a:pt x="5777416" y="1321765"/>
                      <a:pt x="5786967" y="1539240"/>
                    </a:cubicBezTo>
                    <a:cubicBezTo>
                      <a:pt x="5796518" y="1756715"/>
                      <a:pt x="5785757" y="1871372"/>
                      <a:pt x="5786967" y="2137834"/>
                    </a:cubicBezTo>
                    <a:cubicBezTo>
                      <a:pt x="5606399" y="2141824"/>
                      <a:pt x="5512739" y="2102698"/>
                      <a:pt x="5381879" y="2137834"/>
                    </a:cubicBezTo>
                    <a:cubicBezTo>
                      <a:pt x="5251019" y="2172970"/>
                      <a:pt x="5017837" y="2131457"/>
                      <a:pt x="4687443" y="2137834"/>
                    </a:cubicBezTo>
                    <a:cubicBezTo>
                      <a:pt x="4357049" y="2144211"/>
                      <a:pt x="4337925" y="2130614"/>
                      <a:pt x="3993007" y="2137834"/>
                    </a:cubicBezTo>
                    <a:cubicBezTo>
                      <a:pt x="3648089" y="2145054"/>
                      <a:pt x="3461936" y="2056144"/>
                      <a:pt x="3298571" y="2137834"/>
                    </a:cubicBezTo>
                    <a:cubicBezTo>
                      <a:pt x="3135206" y="2219524"/>
                      <a:pt x="3036474" y="2133835"/>
                      <a:pt x="2835614" y="2137834"/>
                    </a:cubicBezTo>
                    <a:cubicBezTo>
                      <a:pt x="2634754" y="2141833"/>
                      <a:pt x="2522723" y="2093092"/>
                      <a:pt x="2430526" y="2137834"/>
                    </a:cubicBezTo>
                    <a:cubicBezTo>
                      <a:pt x="2338329" y="2182576"/>
                      <a:pt x="1991809" y="2136927"/>
                      <a:pt x="1851829" y="2137834"/>
                    </a:cubicBezTo>
                    <a:cubicBezTo>
                      <a:pt x="1711849" y="2138741"/>
                      <a:pt x="1460971" y="2069412"/>
                      <a:pt x="1215263" y="2137834"/>
                    </a:cubicBezTo>
                    <a:cubicBezTo>
                      <a:pt x="969555" y="2206256"/>
                      <a:pt x="814766" y="2087616"/>
                      <a:pt x="578697" y="2137834"/>
                    </a:cubicBezTo>
                    <a:cubicBezTo>
                      <a:pt x="342628" y="2188052"/>
                      <a:pt x="234627" y="2121332"/>
                      <a:pt x="0" y="2137834"/>
                    </a:cubicBezTo>
                    <a:cubicBezTo>
                      <a:pt x="-28344" y="2017620"/>
                      <a:pt x="59368" y="1861686"/>
                      <a:pt x="0" y="1624754"/>
                    </a:cubicBezTo>
                    <a:cubicBezTo>
                      <a:pt x="-59368" y="1387822"/>
                      <a:pt x="58532" y="1326718"/>
                      <a:pt x="0" y="1090295"/>
                    </a:cubicBezTo>
                    <a:cubicBezTo>
                      <a:pt x="-58532" y="853872"/>
                      <a:pt x="13952" y="770617"/>
                      <a:pt x="0" y="555837"/>
                    </a:cubicBezTo>
                    <a:cubicBezTo>
                      <a:pt x="-13952" y="341057"/>
                      <a:pt x="29593" y="257263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General idea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Take our knowledge about easier-to-measure subprocesses to get at a question about the full process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517" y="2360083"/>
                <a:ext cx="5786967" cy="2137834"/>
              </a:xfrm>
              <a:prstGeom prst="rect">
                <a:avLst/>
              </a:prstGeom>
              <a:blipFill>
                <a:blip r:embed="rId3"/>
                <a:stretch>
                  <a:fillRect l="-312"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custGeom>
                        <a:avLst/>
                        <a:gdLst>
                          <a:gd name="connsiteX0" fmla="*/ 0 w 5786967"/>
                          <a:gd name="connsiteY0" fmla="*/ 0 h 2137834"/>
                          <a:gd name="connsiteX1" fmla="*/ 520827 w 5786967"/>
                          <a:gd name="connsiteY1" fmla="*/ 0 h 2137834"/>
                          <a:gd name="connsiteX2" fmla="*/ 1215263 w 5786967"/>
                          <a:gd name="connsiteY2" fmla="*/ 0 h 2137834"/>
                          <a:gd name="connsiteX3" fmla="*/ 1678220 w 5786967"/>
                          <a:gd name="connsiteY3" fmla="*/ 0 h 2137834"/>
                          <a:gd name="connsiteX4" fmla="*/ 2199047 w 5786967"/>
                          <a:gd name="connsiteY4" fmla="*/ 0 h 2137834"/>
                          <a:gd name="connsiteX5" fmla="*/ 2835614 w 5786967"/>
                          <a:gd name="connsiteY5" fmla="*/ 0 h 2137834"/>
                          <a:gd name="connsiteX6" fmla="*/ 3298571 w 5786967"/>
                          <a:gd name="connsiteY6" fmla="*/ 0 h 2137834"/>
                          <a:gd name="connsiteX7" fmla="*/ 3819398 w 5786967"/>
                          <a:gd name="connsiteY7" fmla="*/ 0 h 2137834"/>
                          <a:gd name="connsiteX8" fmla="*/ 4224486 w 5786967"/>
                          <a:gd name="connsiteY8" fmla="*/ 0 h 2137834"/>
                          <a:gd name="connsiteX9" fmla="*/ 4745313 w 5786967"/>
                          <a:gd name="connsiteY9" fmla="*/ 0 h 2137834"/>
                          <a:gd name="connsiteX10" fmla="*/ 5786967 w 5786967"/>
                          <a:gd name="connsiteY10" fmla="*/ 0 h 2137834"/>
                          <a:gd name="connsiteX11" fmla="*/ 5786967 w 5786967"/>
                          <a:gd name="connsiteY11" fmla="*/ 577215 h 2137834"/>
                          <a:gd name="connsiteX12" fmla="*/ 5786967 w 5786967"/>
                          <a:gd name="connsiteY12" fmla="*/ 1047539 h 2137834"/>
                          <a:gd name="connsiteX13" fmla="*/ 5786967 w 5786967"/>
                          <a:gd name="connsiteY13" fmla="*/ 1560619 h 2137834"/>
                          <a:gd name="connsiteX14" fmla="*/ 5786967 w 5786967"/>
                          <a:gd name="connsiteY14" fmla="*/ 2137834 h 2137834"/>
                          <a:gd name="connsiteX15" fmla="*/ 5266140 w 5786967"/>
                          <a:gd name="connsiteY15" fmla="*/ 2137834 h 2137834"/>
                          <a:gd name="connsiteX16" fmla="*/ 4629574 w 5786967"/>
                          <a:gd name="connsiteY16" fmla="*/ 2137834 h 2137834"/>
                          <a:gd name="connsiteX17" fmla="*/ 4050877 w 5786967"/>
                          <a:gd name="connsiteY17" fmla="*/ 2137834 h 2137834"/>
                          <a:gd name="connsiteX18" fmla="*/ 3587920 w 5786967"/>
                          <a:gd name="connsiteY18" fmla="*/ 2137834 h 2137834"/>
                          <a:gd name="connsiteX19" fmla="*/ 3182832 w 5786967"/>
                          <a:gd name="connsiteY19" fmla="*/ 2137834 h 2137834"/>
                          <a:gd name="connsiteX20" fmla="*/ 2488396 w 5786967"/>
                          <a:gd name="connsiteY20" fmla="*/ 2137834 h 2137834"/>
                          <a:gd name="connsiteX21" fmla="*/ 1793960 w 5786967"/>
                          <a:gd name="connsiteY21" fmla="*/ 2137834 h 2137834"/>
                          <a:gd name="connsiteX22" fmla="*/ 1215263 w 5786967"/>
                          <a:gd name="connsiteY22" fmla="*/ 2137834 h 2137834"/>
                          <a:gd name="connsiteX23" fmla="*/ 520827 w 5786967"/>
                          <a:gd name="connsiteY23" fmla="*/ 2137834 h 2137834"/>
                          <a:gd name="connsiteX24" fmla="*/ 0 w 5786967"/>
                          <a:gd name="connsiteY24" fmla="*/ 2137834 h 2137834"/>
                          <a:gd name="connsiteX25" fmla="*/ 0 w 5786967"/>
                          <a:gd name="connsiteY25" fmla="*/ 1667511 h 2137834"/>
                          <a:gd name="connsiteX26" fmla="*/ 0 w 5786967"/>
                          <a:gd name="connsiteY26" fmla="*/ 1154430 h 2137834"/>
                          <a:gd name="connsiteX27" fmla="*/ 0 w 5786967"/>
                          <a:gd name="connsiteY27" fmla="*/ 662729 h 2137834"/>
                          <a:gd name="connsiteX28" fmla="*/ 0 w 5786967"/>
                          <a:gd name="connsiteY28" fmla="*/ 0 h 2137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5786967" h="2137834" fill="none" extrusionOk="0">
                            <a:moveTo>
                              <a:pt x="0" y="0"/>
                            </a:moveTo>
                            <a:cubicBezTo>
                              <a:pt x="194624" y="-41101"/>
                              <a:pt x="394335" y="46914"/>
                              <a:pt x="520827" y="0"/>
                            </a:cubicBezTo>
                            <a:cubicBezTo>
                              <a:pt x="647319" y="-46914"/>
                              <a:pt x="909953" y="17190"/>
                              <a:pt x="1215263" y="0"/>
                            </a:cubicBezTo>
                            <a:cubicBezTo>
                              <a:pt x="1520573" y="-17190"/>
                              <a:pt x="1487251" y="39030"/>
                              <a:pt x="1678220" y="0"/>
                            </a:cubicBezTo>
                            <a:cubicBezTo>
                              <a:pt x="1869189" y="-39030"/>
                              <a:pt x="1955116" y="29309"/>
                              <a:pt x="2199047" y="0"/>
                            </a:cubicBezTo>
                            <a:cubicBezTo>
                              <a:pt x="2442978" y="-29309"/>
                              <a:pt x="2689347" y="55390"/>
                              <a:pt x="2835614" y="0"/>
                            </a:cubicBezTo>
                            <a:cubicBezTo>
                              <a:pt x="2981881" y="-55390"/>
                              <a:pt x="3123531" y="54347"/>
                              <a:pt x="3298571" y="0"/>
                            </a:cubicBezTo>
                            <a:cubicBezTo>
                              <a:pt x="3473611" y="-54347"/>
                              <a:pt x="3708626" y="47744"/>
                              <a:pt x="3819398" y="0"/>
                            </a:cubicBezTo>
                            <a:cubicBezTo>
                              <a:pt x="3930170" y="-47744"/>
                              <a:pt x="4071589" y="35898"/>
                              <a:pt x="4224486" y="0"/>
                            </a:cubicBezTo>
                            <a:cubicBezTo>
                              <a:pt x="4377383" y="-35898"/>
                              <a:pt x="4636914" y="12163"/>
                              <a:pt x="4745313" y="0"/>
                            </a:cubicBezTo>
                            <a:cubicBezTo>
                              <a:pt x="4853712" y="-12163"/>
                              <a:pt x="5292528" y="103785"/>
                              <a:pt x="5786967" y="0"/>
                            </a:cubicBezTo>
                            <a:cubicBezTo>
                              <a:pt x="5802044" y="263746"/>
                              <a:pt x="5749418" y="339335"/>
                              <a:pt x="5786967" y="577215"/>
                            </a:cubicBezTo>
                            <a:cubicBezTo>
                              <a:pt x="5824516" y="815095"/>
                              <a:pt x="5782559" y="894615"/>
                              <a:pt x="5786967" y="1047539"/>
                            </a:cubicBezTo>
                            <a:cubicBezTo>
                              <a:pt x="5791375" y="1200463"/>
                              <a:pt x="5728482" y="1308456"/>
                              <a:pt x="5786967" y="1560619"/>
                            </a:cubicBezTo>
                            <a:cubicBezTo>
                              <a:pt x="5845452" y="1812782"/>
                              <a:pt x="5733521" y="1906800"/>
                              <a:pt x="5786967" y="2137834"/>
                            </a:cubicBezTo>
                            <a:cubicBezTo>
                              <a:pt x="5528310" y="2179017"/>
                              <a:pt x="5525450" y="2102885"/>
                              <a:pt x="5266140" y="2137834"/>
                            </a:cubicBezTo>
                            <a:cubicBezTo>
                              <a:pt x="5006830" y="2172783"/>
                              <a:pt x="4863121" y="2071211"/>
                              <a:pt x="4629574" y="2137834"/>
                            </a:cubicBezTo>
                            <a:cubicBezTo>
                              <a:pt x="4396027" y="2204457"/>
                              <a:pt x="4260616" y="2123536"/>
                              <a:pt x="4050877" y="2137834"/>
                            </a:cubicBezTo>
                            <a:cubicBezTo>
                              <a:pt x="3841138" y="2152132"/>
                              <a:pt x="3807154" y="2118782"/>
                              <a:pt x="3587920" y="2137834"/>
                            </a:cubicBezTo>
                            <a:cubicBezTo>
                              <a:pt x="3368686" y="2156886"/>
                              <a:pt x="3364309" y="2126095"/>
                              <a:pt x="3182832" y="2137834"/>
                            </a:cubicBezTo>
                            <a:cubicBezTo>
                              <a:pt x="3001355" y="2149573"/>
                              <a:pt x="2776084" y="2094680"/>
                              <a:pt x="2488396" y="2137834"/>
                            </a:cubicBezTo>
                            <a:cubicBezTo>
                              <a:pt x="2200708" y="2180988"/>
                              <a:pt x="2045972" y="2127664"/>
                              <a:pt x="1793960" y="2137834"/>
                            </a:cubicBezTo>
                            <a:cubicBezTo>
                              <a:pt x="1541948" y="2148004"/>
                              <a:pt x="1481247" y="2125547"/>
                              <a:pt x="1215263" y="2137834"/>
                            </a:cubicBezTo>
                            <a:cubicBezTo>
                              <a:pt x="949279" y="2150121"/>
                              <a:pt x="838794" y="2123575"/>
                              <a:pt x="520827" y="2137834"/>
                            </a:cubicBezTo>
                            <a:cubicBezTo>
                              <a:pt x="202860" y="2152093"/>
                              <a:pt x="135320" y="2091953"/>
                              <a:pt x="0" y="2137834"/>
                            </a:cubicBezTo>
                            <a:cubicBezTo>
                              <a:pt x="-19553" y="2030399"/>
                              <a:pt x="2127" y="1789962"/>
                              <a:pt x="0" y="1667511"/>
                            </a:cubicBezTo>
                            <a:cubicBezTo>
                              <a:pt x="-2127" y="1545060"/>
                              <a:pt x="21143" y="1299979"/>
                              <a:pt x="0" y="1154430"/>
                            </a:cubicBezTo>
                            <a:cubicBezTo>
                              <a:pt x="-21143" y="1008881"/>
                              <a:pt x="3502" y="785624"/>
                              <a:pt x="0" y="662729"/>
                            </a:cubicBezTo>
                            <a:cubicBezTo>
                              <a:pt x="-3502" y="539834"/>
                              <a:pt x="50855" y="261524"/>
                              <a:pt x="0" y="0"/>
                            </a:cubicBezTo>
                            <a:close/>
                          </a:path>
                          <a:path w="5786967" h="2137834" stroke="0" extrusionOk="0">
                            <a:moveTo>
                              <a:pt x="0" y="0"/>
                            </a:moveTo>
                            <a:cubicBezTo>
                              <a:pt x="218223" y="-37690"/>
                              <a:pt x="301216" y="30888"/>
                              <a:pt x="520827" y="0"/>
                            </a:cubicBezTo>
                            <a:cubicBezTo>
                              <a:pt x="740438" y="-30888"/>
                              <a:pt x="791652" y="12009"/>
                              <a:pt x="1041654" y="0"/>
                            </a:cubicBezTo>
                            <a:cubicBezTo>
                              <a:pt x="1291656" y="-12009"/>
                              <a:pt x="1416879" y="20694"/>
                              <a:pt x="1678220" y="0"/>
                            </a:cubicBezTo>
                            <a:cubicBezTo>
                              <a:pt x="1939561" y="-20694"/>
                              <a:pt x="2027040" y="7514"/>
                              <a:pt x="2199047" y="0"/>
                            </a:cubicBezTo>
                            <a:cubicBezTo>
                              <a:pt x="2371054" y="-7514"/>
                              <a:pt x="2559895" y="10947"/>
                              <a:pt x="2835614" y="0"/>
                            </a:cubicBezTo>
                            <a:cubicBezTo>
                              <a:pt x="3111333" y="-10947"/>
                              <a:pt x="3129238" y="44034"/>
                              <a:pt x="3240702" y="0"/>
                            </a:cubicBezTo>
                            <a:cubicBezTo>
                              <a:pt x="3352166" y="-44034"/>
                              <a:pt x="3635303" y="57449"/>
                              <a:pt x="3761529" y="0"/>
                            </a:cubicBezTo>
                            <a:cubicBezTo>
                              <a:pt x="3887755" y="-57449"/>
                              <a:pt x="4057362" y="50576"/>
                              <a:pt x="4224486" y="0"/>
                            </a:cubicBezTo>
                            <a:cubicBezTo>
                              <a:pt x="4391610" y="-50576"/>
                              <a:pt x="4570906" y="559"/>
                              <a:pt x="4803183" y="0"/>
                            </a:cubicBezTo>
                            <a:cubicBezTo>
                              <a:pt x="5035460" y="-559"/>
                              <a:pt x="5167021" y="49595"/>
                              <a:pt x="5266140" y="0"/>
                            </a:cubicBezTo>
                            <a:cubicBezTo>
                              <a:pt x="5365259" y="-49595"/>
                              <a:pt x="5574596" y="35004"/>
                              <a:pt x="5786967" y="0"/>
                            </a:cubicBezTo>
                            <a:cubicBezTo>
                              <a:pt x="5804144" y="206033"/>
                              <a:pt x="5738835" y="271082"/>
                              <a:pt x="5786967" y="534459"/>
                            </a:cubicBezTo>
                            <a:cubicBezTo>
                              <a:pt x="5835099" y="797836"/>
                              <a:pt x="5739228" y="833754"/>
                              <a:pt x="5786967" y="1047539"/>
                            </a:cubicBezTo>
                            <a:cubicBezTo>
                              <a:pt x="5834706" y="1261324"/>
                              <a:pt x="5777416" y="1321765"/>
                              <a:pt x="5786967" y="1539240"/>
                            </a:cubicBezTo>
                            <a:cubicBezTo>
                              <a:pt x="5796518" y="1756715"/>
                              <a:pt x="5785757" y="1871372"/>
                              <a:pt x="5786967" y="2137834"/>
                            </a:cubicBezTo>
                            <a:cubicBezTo>
                              <a:pt x="5606399" y="2141824"/>
                              <a:pt x="5512739" y="2102698"/>
                              <a:pt x="5381879" y="2137834"/>
                            </a:cubicBezTo>
                            <a:cubicBezTo>
                              <a:pt x="5251019" y="2172970"/>
                              <a:pt x="5017837" y="2131457"/>
                              <a:pt x="4687443" y="2137834"/>
                            </a:cubicBezTo>
                            <a:cubicBezTo>
                              <a:pt x="4357049" y="2144211"/>
                              <a:pt x="4337925" y="2130614"/>
                              <a:pt x="3993007" y="2137834"/>
                            </a:cubicBezTo>
                            <a:cubicBezTo>
                              <a:pt x="3648089" y="2145054"/>
                              <a:pt x="3461936" y="2056144"/>
                              <a:pt x="3298571" y="2137834"/>
                            </a:cubicBezTo>
                            <a:cubicBezTo>
                              <a:pt x="3135206" y="2219524"/>
                              <a:pt x="3036474" y="2133835"/>
                              <a:pt x="2835614" y="2137834"/>
                            </a:cubicBezTo>
                            <a:cubicBezTo>
                              <a:pt x="2634754" y="2141833"/>
                              <a:pt x="2522723" y="2093092"/>
                              <a:pt x="2430526" y="2137834"/>
                            </a:cubicBezTo>
                            <a:cubicBezTo>
                              <a:pt x="2338329" y="2182576"/>
                              <a:pt x="1991809" y="2136927"/>
                              <a:pt x="1851829" y="2137834"/>
                            </a:cubicBezTo>
                            <a:cubicBezTo>
                              <a:pt x="1711849" y="2138741"/>
                              <a:pt x="1460971" y="2069412"/>
                              <a:pt x="1215263" y="2137834"/>
                            </a:cubicBezTo>
                            <a:cubicBezTo>
                              <a:pt x="969555" y="2206256"/>
                              <a:pt x="814766" y="2087616"/>
                              <a:pt x="578697" y="2137834"/>
                            </a:cubicBezTo>
                            <a:cubicBezTo>
                              <a:pt x="342628" y="2188052"/>
                              <a:pt x="234627" y="2121332"/>
                              <a:pt x="0" y="2137834"/>
                            </a:cubicBezTo>
                            <a:cubicBezTo>
                              <a:pt x="-28344" y="2017620"/>
                              <a:pt x="59368" y="1861686"/>
                              <a:pt x="0" y="1624754"/>
                            </a:cubicBezTo>
                            <a:cubicBezTo>
                              <a:pt x="-59368" y="1387822"/>
                              <a:pt x="58532" y="1326718"/>
                              <a:pt x="0" y="1090295"/>
                            </a:cubicBezTo>
                            <a:cubicBezTo>
                              <a:pt x="-58532" y="853872"/>
                              <a:pt x="13952" y="770617"/>
                              <a:pt x="0" y="555837"/>
                            </a:cubicBezTo>
                            <a:cubicBezTo>
                              <a:pt x="-13952" y="341057"/>
                              <a:pt x="29593" y="25726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5102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3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4671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CEF74-87AD-CD27-CE75-CBC3115B6F83}"/>
              </a:ext>
            </a:extLst>
          </p:cNvPr>
          <p:cNvSpPr txBox="1"/>
          <p:nvPr/>
        </p:nvSpPr>
        <p:spPr>
          <a:xfrm>
            <a:off x="4438293" y="1144881"/>
            <a:ext cx="4842933" cy="1187684"/>
          </a:xfrm>
          <a:custGeom>
            <a:avLst/>
            <a:gdLst>
              <a:gd name="connsiteX0" fmla="*/ 0 w 4842933"/>
              <a:gd name="connsiteY0" fmla="*/ 0 h 1187684"/>
              <a:gd name="connsiteX1" fmla="*/ 538104 w 4842933"/>
              <a:gd name="connsiteY1" fmla="*/ 0 h 1187684"/>
              <a:gd name="connsiteX2" fmla="*/ 1124637 w 4842933"/>
              <a:gd name="connsiteY2" fmla="*/ 0 h 1187684"/>
              <a:gd name="connsiteX3" fmla="*/ 1565882 w 4842933"/>
              <a:gd name="connsiteY3" fmla="*/ 0 h 1187684"/>
              <a:gd name="connsiteX4" fmla="*/ 2103985 w 4842933"/>
              <a:gd name="connsiteY4" fmla="*/ 0 h 1187684"/>
              <a:gd name="connsiteX5" fmla="*/ 2593660 w 4842933"/>
              <a:gd name="connsiteY5" fmla="*/ 0 h 1187684"/>
              <a:gd name="connsiteX6" fmla="*/ 3180193 w 4842933"/>
              <a:gd name="connsiteY6" fmla="*/ 0 h 1187684"/>
              <a:gd name="connsiteX7" fmla="*/ 3718296 w 4842933"/>
              <a:gd name="connsiteY7" fmla="*/ 0 h 1187684"/>
              <a:gd name="connsiteX8" fmla="*/ 4353259 w 4842933"/>
              <a:gd name="connsiteY8" fmla="*/ 0 h 1187684"/>
              <a:gd name="connsiteX9" fmla="*/ 4842933 w 4842933"/>
              <a:gd name="connsiteY9" fmla="*/ 0 h 1187684"/>
              <a:gd name="connsiteX10" fmla="*/ 4842933 w 4842933"/>
              <a:gd name="connsiteY10" fmla="*/ 617596 h 1187684"/>
              <a:gd name="connsiteX11" fmla="*/ 4842933 w 4842933"/>
              <a:gd name="connsiteY11" fmla="*/ 1187684 h 1187684"/>
              <a:gd name="connsiteX12" fmla="*/ 4450117 w 4842933"/>
              <a:gd name="connsiteY12" fmla="*/ 1187684 h 1187684"/>
              <a:gd name="connsiteX13" fmla="*/ 3863584 w 4842933"/>
              <a:gd name="connsiteY13" fmla="*/ 1187684 h 1187684"/>
              <a:gd name="connsiteX14" fmla="*/ 3228622 w 4842933"/>
              <a:gd name="connsiteY14" fmla="*/ 1187684 h 1187684"/>
              <a:gd name="connsiteX15" fmla="*/ 2690518 w 4842933"/>
              <a:gd name="connsiteY15" fmla="*/ 1187684 h 1187684"/>
              <a:gd name="connsiteX16" fmla="*/ 2055556 w 4842933"/>
              <a:gd name="connsiteY16" fmla="*/ 1187684 h 1187684"/>
              <a:gd name="connsiteX17" fmla="*/ 1662740 w 4842933"/>
              <a:gd name="connsiteY17" fmla="*/ 1187684 h 1187684"/>
              <a:gd name="connsiteX18" fmla="*/ 1027778 w 4842933"/>
              <a:gd name="connsiteY18" fmla="*/ 1187684 h 1187684"/>
              <a:gd name="connsiteX19" fmla="*/ 586533 w 4842933"/>
              <a:gd name="connsiteY19" fmla="*/ 1187684 h 1187684"/>
              <a:gd name="connsiteX20" fmla="*/ 0 w 4842933"/>
              <a:gd name="connsiteY20" fmla="*/ 1187684 h 1187684"/>
              <a:gd name="connsiteX21" fmla="*/ 0 w 4842933"/>
              <a:gd name="connsiteY21" fmla="*/ 605719 h 1187684"/>
              <a:gd name="connsiteX22" fmla="*/ 0 w 4842933"/>
              <a:gd name="connsiteY22" fmla="*/ 0 h 118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42933" h="1187684" fill="none" extrusionOk="0">
                <a:moveTo>
                  <a:pt x="0" y="0"/>
                </a:moveTo>
                <a:cubicBezTo>
                  <a:pt x="235147" y="-35736"/>
                  <a:pt x="359062" y="53606"/>
                  <a:pt x="538104" y="0"/>
                </a:cubicBezTo>
                <a:cubicBezTo>
                  <a:pt x="717146" y="-53606"/>
                  <a:pt x="922045" y="1994"/>
                  <a:pt x="1124637" y="0"/>
                </a:cubicBezTo>
                <a:cubicBezTo>
                  <a:pt x="1327229" y="-1994"/>
                  <a:pt x="1399470" y="4518"/>
                  <a:pt x="1565882" y="0"/>
                </a:cubicBezTo>
                <a:cubicBezTo>
                  <a:pt x="1732295" y="-4518"/>
                  <a:pt x="1864681" y="3886"/>
                  <a:pt x="2103985" y="0"/>
                </a:cubicBezTo>
                <a:cubicBezTo>
                  <a:pt x="2343289" y="-3886"/>
                  <a:pt x="2384907" y="38419"/>
                  <a:pt x="2593660" y="0"/>
                </a:cubicBezTo>
                <a:cubicBezTo>
                  <a:pt x="2802413" y="-38419"/>
                  <a:pt x="3013329" y="48549"/>
                  <a:pt x="3180193" y="0"/>
                </a:cubicBezTo>
                <a:cubicBezTo>
                  <a:pt x="3347057" y="-48549"/>
                  <a:pt x="3495064" y="13456"/>
                  <a:pt x="3718296" y="0"/>
                </a:cubicBezTo>
                <a:cubicBezTo>
                  <a:pt x="3941528" y="-13456"/>
                  <a:pt x="4207396" y="42773"/>
                  <a:pt x="4353259" y="0"/>
                </a:cubicBezTo>
                <a:cubicBezTo>
                  <a:pt x="4499122" y="-42773"/>
                  <a:pt x="4714739" y="38110"/>
                  <a:pt x="4842933" y="0"/>
                </a:cubicBezTo>
                <a:cubicBezTo>
                  <a:pt x="4903898" y="151793"/>
                  <a:pt x="4786866" y="329938"/>
                  <a:pt x="4842933" y="617596"/>
                </a:cubicBezTo>
                <a:cubicBezTo>
                  <a:pt x="4899000" y="905254"/>
                  <a:pt x="4793752" y="1001405"/>
                  <a:pt x="4842933" y="1187684"/>
                </a:cubicBezTo>
                <a:cubicBezTo>
                  <a:pt x="4679299" y="1231407"/>
                  <a:pt x="4598780" y="1163146"/>
                  <a:pt x="4450117" y="1187684"/>
                </a:cubicBezTo>
                <a:cubicBezTo>
                  <a:pt x="4301454" y="1212222"/>
                  <a:pt x="4114676" y="1187389"/>
                  <a:pt x="3863584" y="1187684"/>
                </a:cubicBezTo>
                <a:cubicBezTo>
                  <a:pt x="3612492" y="1187979"/>
                  <a:pt x="3413778" y="1126596"/>
                  <a:pt x="3228622" y="1187684"/>
                </a:cubicBezTo>
                <a:cubicBezTo>
                  <a:pt x="3043466" y="1248772"/>
                  <a:pt x="2860599" y="1157644"/>
                  <a:pt x="2690518" y="1187684"/>
                </a:cubicBezTo>
                <a:cubicBezTo>
                  <a:pt x="2520437" y="1217724"/>
                  <a:pt x="2361066" y="1176768"/>
                  <a:pt x="2055556" y="1187684"/>
                </a:cubicBezTo>
                <a:cubicBezTo>
                  <a:pt x="1750046" y="1198600"/>
                  <a:pt x="1811162" y="1184261"/>
                  <a:pt x="1662740" y="1187684"/>
                </a:cubicBezTo>
                <a:cubicBezTo>
                  <a:pt x="1514318" y="1191107"/>
                  <a:pt x="1274445" y="1180052"/>
                  <a:pt x="1027778" y="1187684"/>
                </a:cubicBezTo>
                <a:cubicBezTo>
                  <a:pt x="781111" y="1195316"/>
                  <a:pt x="729271" y="1177144"/>
                  <a:pt x="586533" y="1187684"/>
                </a:cubicBezTo>
                <a:cubicBezTo>
                  <a:pt x="443796" y="1198224"/>
                  <a:pt x="118276" y="1137187"/>
                  <a:pt x="0" y="1187684"/>
                </a:cubicBezTo>
                <a:cubicBezTo>
                  <a:pt x="-69620" y="967511"/>
                  <a:pt x="42906" y="838514"/>
                  <a:pt x="0" y="605719"/>
                </a:cubicBezTo>
                <a:cubicBezTo>
                  <a:pt x="-42906" y="372924"/>
                  <a:pt x="56263" y="187054"/>
                  <a:pt x="0" y="0"/>
                </a:cubicBezTo>
                <a:close/>
              </a:path>
              <a:path w="4842933" h="1187684" stroke="0" extrusionOk="0">
                <a:moveTo>
                  <a:pt x="0" y="0"/>
                </a:moveTo>
                <a:cubicBezTo>
                  <a:pt x="224680" y="-11791"/>
                  <a:pt x="369868" y="58565"/>
                  <a:pt x="489674" y="0"/>
                </a:cubicBezTo>
                <a:cubicBezTo>
                  <a:pt x="609480" y="-58565"/>
                  <a:pt x="791900" y="24410"/>
                  <a:pt x="979349" y="0"/>
                </a:cubicBezTo>
                <a:cubicBezTo>
                  <a:pt x="1166798" y="-24410"/>
                  <a:pt x="1413642" y="53616"/>
                  <a:pt x="1565882" y="0"/>
                </a:cubicBezTo>
                <a:cubicBezTo>
                  <a:pt x="1718122" y="-53616"/>
                  <a:pt x="1878296" y="12968"/>
                  <a:pt x="2055556" y="0"/>
                </a:cubicBezTo>
                <a:cubicBezTo>
                  <a:pt x="2232816" y="-12968"/>
                  <a:pt x="2500266" y="45413"/>
                  <a:pt x="2642089" y="0"/>
                </a:cubicBezTo>
                <a:cubicBezTo>
                  <a:pt x="2783912" y="-45413"/>
                  <a:pt x="2865965" y="8838"/>
                  <a:pt x="3034905" y="0"/>
                </a:cubicBezTo>
                <a:cubicBezTo>
                  <a:pt x="3203845" y="-8838"/>
                  <a:pt x="3321577" y="15445"/>
                  <a:pt x="3524579" y="0"/>
                </a:cubicBezTo>
                <a:cubicBezTo>
                  <a:pt x="3727581" y="-15445"/>
                  <a:pt x="3853378" y="11034"/>
                  <a:pt x="3965824" y="0"/>
                </a:cubicBezTo>
                <a:cubicBezTo>
                  <a:pt x="4078271" y="-11034"/>
                  <a:pt x="4439750" y="102030"/>
                  <a:pt x="4842933" y="0"/>
                </a:cubicBezTo>
                <a:cubicBezTo>
                  <a:pt x="4862144" y="140782"/>
                  <a:pt x="4779900" y="356371"/>
                  <a:pt x="4842933" y="570088"/>
                </a:cubicBezTo>
                <a:cubicBezTo>
                  <a:pt x="4905966" y="783805"/>
                  <a:pt x="4830115" y="999764"/>
                  <a:pt x="4842933" y="1187684"/>
                </a:cubicBezTo>
                <a:cubicBezTo>
                  <a:pt x="4649204" y="1190862"/>
                  <a:pt x="4439872" y="1119629"/>
                  <a:pt x="4256400" y="1187684"/>
                </a:cubicBezTo>
                <a:cubicBezTo>
                  <a:pt x="4072928" y="1255739"/>
                  <a:pt x="4006039" y="1171237"/>
                  <a:pt x="3766726" y="1187684"/>
                </a:cubicBezTo>
                <a:cubicBezTo>
                  <a:pt x="3527413" y="1204131"/>
                  <a:pt x="3275657" y="1158806"/>
                  <a:pt x="3131763" y="1187684"/>
                </a:cubicBezTo>
                <a:cubicBezTo>
                  <a:pt x="2987869" y="1216562"/>
                  <a:pt x="2868646" y="1175452"/>
                  <a:pt x="2690518" y="1187684"/>
                </a:cubicBezTo>
                <a:cubicBezTo>
                  <a:pt x="2512390" y="1199916"/>
                  <a:pt x="2404870" y="1164913"/>
                  <a:pt x="2249273" y="1187684"/>
                </a:cubicBezTo>
                <a:cubicBezTo>
                  <a:pt x="2093677" y="1210455"/>
                  <a:pt x="1768338" y="1115137"/>
                  <a:pt x="1614311" y="1187684"/>
                </a:cubicBezTo>
                <a:cubicBezTo>
                  <a:pt x="1460284" y="1260231"/>
                  <a:pt x="1130203" y="1174130"/>
                  <a:pt x="979349" y="1187684"/>
                </a:cubicBezTo>
                <a:cubicBezTo>
                  <a:pt x="828495" y="1201238"/>
                  <a:pt x="453702" y="1103307"/>
                  <a:pt x="0" y="1187684"/>
                </a:cubicBezTo>
                <a:cubicBezTo>
                  <a:pt x="-59446" y="954526"/>
                  <a:pt x="22679" y="839343"/>
                  <a:pt x="0" y="617596"/>
                </a:cubicBezTo>
                <a:cubicBezTo>
                  <a:pt x="-22679" y="395849"/>
                  <a:pt x="72630" y="17875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9944865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182880" tIns="91440" rIns="182880" bIns="91440" rtlCol="0" anchor="ctr">
            <a:normAutofit/>
          </a:bodyPr>
          <a:lstStyle/>
          <a:p>
            <a:r>
              <a:rPr lang="en-US" b="1" dirty="0"/>
              <a:t>What do we do when the subprocesses are hidden, unknown, or difficult to measure?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63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3">
            <a:extLst>
              <a:ext uri="{FF2B5EF4-FFF2-40B4-BE49-F238E27FC236}">
                <a16:creationId xmlns:a16="http://schemas.microsoft.com/office/drawing/2014/main" id="{DC0540B0-B756-C8AB-C0D7-3AF616FB85B5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028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p:cxnSp>
        <p:nvCxnSpPr>
          <p:cNvPr id="6" name="Connector: Elbow 3">
            <a:extLst>
              <a:ext uri="{FF2B5EF4-FFF2-40B4-BE49-F238E27FC236}">
                <a16:creationId xmlns:a16="http://schemas.microsoft.com/office/drawing/2014/main" id="{09AABA1F-F9D1-0F94-F6C7-C3AF91655941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7790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B2CC1E88-D2AD-3846-29F4-FB8782D2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A1FE910-77CF-A543-5E2A-F7467D7C5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</a:t>
            </a:r>
            <a:r>
              <a:rPr lang="en-US" sz="1800" b="1" dirty="0"/>
              <a:t>absorbing state</a:t>
            </a:r>
            <a:r>
              <a:rPr lang="en-US" sz="1800" dirty="0"/>
              <a:t>: you never leave that state once you enter it</a:t>
            </a:r>
          </a:p>
          <a:p>
            <a:r>
              <a:rPr lang="en-US" sz="1800" dirty="0"/>
              <a:t>like the “death” state in population models</a:t>
            </a:r>
          </a:p>
          <a:p>
            <a:endParaRPr lang="en-US" sz="1800" dirty="0"/>
          </a:p>
        </p:txBody>
      </p:sp>
      <p:cxnSp>
        <p:nvCxnSpPr>
          <p:cNvPr id="19" name="Connector: Elbow 3">
            <a:extLst>
              <a:ext uri="{FF2B5EF4-FFF2-40B4-BE49-F238E27FC236}">
                <a16:creationId xmlns:a16="http://schemas.microsoft.com/office/drawing/2014/main" id="{4F48C5C3-FDAB-ED58-A95A-D02AE0BC8DBD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3602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162377" y="3958682"/>
                <a:ext cx="3123395" cy="2605613"/>
              </a:xfrm>
              <a:custGeom>
                <a:avLst/>
                <a:gdLst>
                  <a:gd name="connsiteX0" fmla="*/ 0 w 3123395"/>
                  <a:gd name="connsiteY0" fmla="*/ 0 h 2605613"/>
                  <a:gd name="connsiteX1" fmla="*/ 426864 w 3123395"/>
                  <a:gd name="connsiteY1" fmla="*/ 0 h 2605613"/>
                  <a:gd name="connsiteX2" fmla="*/ 884962 w 3123395"/>
                  <a:gd name="connsiteY2" fmla="*/ 0 h 2605613"/>
                  <a:gd name="connsiteX3" fmla="*/ 1374294 w 3123395"/>
                  <a:gd name="connsiteY3" fmla="*/ 0 h 2605613"/>
                  <a:gd name="connsiteX4" fmla="*/ 1832392 w 3123395"/>
                  <a:gd name="connsiteY4" fmla="*/ 0 h 2605613"/>
                  <a:gd name="connsiteX5" fmla="*/ 2321724 w 3123395"/>
                  <a:gd name="connsiteY5" fmla="*/ 0 h 2605613"/>
                  <a:gd name="connsiteX6" fmla="*/ 3123395 w 3123395"/>
                  <a:gd name="connsiteY6" fmla="*/ 0 h 2605613"/>
                  <a:gd name="connsiteX7" fmla="*/ 3123395 w 3123395"/>
                  <a:gd name="connsiteY7" fmla="*/ 495066 h 2605613"/>
                  <a:gd name="connsiteX8" fmla="*/ 3123395 w 3123395"/>
                  <a:gd name="connsiteY8" fmla="*/ 990133 h 2605613"/>
                  <a:gd name="connsiteX9" fmla="*/ 3123395 w 3123395"/>
                  <a:gd name="connsiteY9" fmla="*/ 1485199 h 2605613"/>
                  <a:gd name="connsiteX10" fmla="*/ 3123395 w 3123395"/>
                  <a:gd name="connsiteY10" fmla="*/ 1928154 h 2605613"/>
                  <a:gd name="connsiteX11" fmla="*/ 3123395 w 3123395"/>
                  <a:gd name="connsiteY11" fmla="*/ 2605613 h 2605613"/>
                  <a:gd name="connsiteX12" fmla="*/ 2696531 w 3123395"/>
                  <a:gd name="connsiteY12" fmla="*/ 2605613 h 2605613"/>
                  <a:gd name="connsiteX13" fmla="*/ 2175965 w 3123395"/>
                  <a:gd name="connsiteY13" fmla="*/ 2605613 h 2605613"/>
                  <a:gd name="connsiteX14" fmla="*/ 1686633 w 3123395"/>
                  <a:gd name="connsiteY14" fmla="*/ 2605613 h 2605613"/>
                  <a:gd name="connsiteX15" fmla="*/ 1134834 w 3123395"/>
                  <a:gd name="connsiteY15" fmla="*/ 2605613 h 2605613"/>
                  <a:gd name="connsiteX16" fmla="*/ 583034 w 3123395"/>
                  <a:gd name="connsiteY16" fmla="*/ 2605613 h 2605613"/>
                  <a:gd name="connsiteX17" fmla="*/ 0 w 3123395"/>
                  <a:gd name="connsiteY17" fmla="*/ 2605613 h 2605613"/>
                  <a:gd name="connsiteX18" fmla="*/ 0 w 3123395"/>
                  <a:gd name="connsiteY18" fmla="*/ 2032378 h 2605613"/>
                  <a:gd name="connsiteX19" fmla="*/ 0 w 3123395"/>
                  <a:gd name="connsiteY19" fmla="*/ 1563368 h 2605613"/>
                  <a:gd name="connsiteX20" fmla="*/ 0 w 3123395"/>
                  <a:gd name="connsiteY20" fmla="*/ 1094357 h 2605613"/>
                  <a:gd name="connsiteX21" fmla="*/ 0 w 3123395"/>
                  <a:gd name="connsiteY21" fmla="*/ 625347 h 2605613"/>
                  <a:gd name="connsiteX22" fmla="*/ 0 w 3123395"/>
                  <a:gd name="connsiteY22" fmla="*/ 0 h 2605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23395" h="2605613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54495" y="221192"/>
                      <a:pt x="3119642" y="269619"/>
                      <a:pt x="3123395" y="495066"/>
                    </a:cubicBezTo>
                    <a:cubicBezTo>
                      <a:pt x="3127148" y="720513"/>
                      <a:pt x="3067343" y="775669"/>
                      <a:pt x="3123395" y="990133"/>
                    </a:cubicBezTo>
                    <a:cubicBezTo>
                      <a:pt x="3179447" y="1204597"/>
                      <a:pt x="3114319" y="1333418"/>
                      <a:pt x="3123395" y="1485199"/>
                    </a:cubicBezTo>
                    <a:cubicBezTo>
                      <a:pt x="3132471" y="1636980"/>
                      <a:pt x="3106885" y="1716888"/>
                      <a:pt x="3123395" y="1928154"/>
                    </a:cubicBezTo>
                    <a:cubicBezTo>
                      <a:pt x="3139905" y="2139420"/>
                      <a:pt x="3061394" y="2438205"/>
                      <a:pt x="3123395" y="2605613"/>
                    </a:cubicBezTo>
                    <a:cubicBezTo>
                      <a:pt x="3029097" y="2640283"/>
                      <a:pt x="2870168" y="2584286"/>
                      <a:pt x="2696531" y="2605613"/>
                    </a:cubicBezTo>
                    <a:cubicBezTo>
                      <a:pt x="2522894" y="2626940"/>
                      <a:pt x="2322226" y="2572979"/>
                      <a:pt x="2175965" y="2605613"/>
                    </a:cubicBezTo>
                    <a:cubicBezTo>
                      <a:pt x="2029704" y="2638247"/>
                      <a:pt x="1825837" y="2588302"/>
                      <a:pt x="1686633" y="2605613"/>
                    </a:cubicBezTo>
                    <a:cubicBezTo>
                      <a:pt x="1547429" y="2622924"/>
                      <a:pt x="1302985" y="2555181"/>
                      <a:pt x="1134834" y="2605613"/>
                    </a:cubicBezTo>
                    <a:cubicBezTo>
                      <a:pt x="966683" y="2656045"/>
                      <a:pt x="726587" y="2603927"/>
                      <a:pt x="583034" y="2605613"/>
                    </a:cubicBezTo>
                    <a:cubicBezTo>
                      <a:pt x="439481" y="2607299"/>
                      <a:pt x="206652" y="2569653"/>
                      <a:pt x="0" y="2605613"/>
                    </a:cubicBezTo>
                    <a:cubicBezTo>
                      <a:pt x="-65864" y="2431845"/>
                      <a:pt x="27167" y="2169792"/>
                      <a:pt x="0" y="2032378"/>
                    </a:cubicBezTo>
                    <a:cubicBezTo>
                      <a:pt x="-27167" y="1894965"/>
                      <a:pt x="42648" y="1705358"/>
                      <a:pt x="0" y="1563368"/>
                    </a:cubicBezTo>
                    <a:cubicBezTo>
                      <a:pt x="-42648" y="1421378"/>
                      <a:pt x="52265" y="1304571"/>
                      <a:pt x="0" y="1094357"/>
                    </a:cubicBezTo>
                    <a:cubicBezTo>
                      <a:pt x="-52265" y="884143"/>
                      <a:pt x="11690" y="811035"/>
                      <a:pt x="0" y="625347"/>
                    </a:cubicBezTo>
                    <a:cubicBezTo>
                      <a:pt x="-11690" y="439659"/>
                      <a:pt x="27702" y="244334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7" y="3958682"/>
                <a:ext cx="3123395" cy="26056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2605613"/>
                          <a:gd name="connsiteX1" fmla="*/ 426864 w 3123395"/>
                          <a:gd name="connsiteY1" fmla="*/ 0 h 2605613"/>
                          <a:gd name="connsiteX2" fmla="*/ 884962 w 3123395"/>
                          <a:gd name="connsiteY2" fmla="*/ 0 h 2605613"/>
                          <a:gd name="connsiteX3" fmla="*/ 1374294 w 3123395"/>
                          <a:gd name="connsiteY3" fmla="*/ 0 h 2605613"/>
                          <a:gd name="connsiteX4" fmla="*/ 1832392 w 3123395"/>
                          <a:gd name="connsiteY4" fmla="*/ 0 h 2605613"/>
                          <a:gd name="connsiteX5" fmla="*/ 2321724 w 3123395"/>
                          <a:gd name="connsiteY5" fmla="*/ 0 h 2605613"/>
                          <a:gd name="connsiteX6" fmla="*/ 3123395 w 3123395"/>
                          <a:gd name="connsiteY6" fmla="*/ 0 h 2605613"/>
                          <a:gd name="connsiteX7" fmla="*/ 3123395 w 3123395"/>
                          <a:gd name="connsiteY7" fmla="*/ 495066 h 2605613"/>
                          <a:gd name="connsiteX8" fmla="*/ 3123395 w 3123395"/>
                          <a:gd name="connsiteY8" fmla="*/ 990133 h 2605613"/>
                          <a:gd name="connsiteX9" fmla="*/ 3123395 w 3123395"/>
                          <a:gd name="connsiteY9" fmla="*/ 1485199 h 2605613"/>
                          <a:gd name="connsiteX10" fmla="*/ 3123395 w 3123395"/>
                          <a:gd name="connsiteY10" fmla="*/ 1928154 h 2605613"/>
                          <a:gd name="connsiteX11" fmla="*/ 3123395 w 3123395"/>
                          <a:gd name="connsiteY11" fmla="*/ 2605613 h 2605613"/>
                          <a:gd name="connsiteX12" fmla="*/ 2696531 w 3123395"/>
                          <a:gd name="connsiteY12" fmla="*/ 2605613 h 2605613"/>
                          <a:gd name="connsiteX13" fmla="*/ 2175965 w 3123395"/>
                          <a:gd name="connsiteY13" fmla="*/ 2605613 h 2605613"/>
                          <a:gd name="connsiteX14" fmla="*/ 1686633 w 3123395"/>
                          <a:gd name="connsiteY14" fmla="*/ 2605613 h 2605613"/>
                          <a:gd name="connsiteX15" fmla="*/ 1134834 w 3123395"/>
                          <a:gd name="connsiteY15" fmla="*/ 2605613 h 2605613"/>
                          <a:gd name="connsiteX16" fmla="*/ 583034 w 3123395"/>
                          <a:gd name="connsiteY16" fmla="*/ 2605613 h 2605613"/>
                          <a:gd name="connsiteX17" fmla="*/ 0 w 3123395"/>
                          <a:gd name="connsiteY17" fmla="*/ 2605613 h 2605613"/>
                          <a:gd name="connsiteX18" fmla="*/ 0 w 3123395"/>
                          <a:gd name="connsiteY18" fmla="*/ 2032378 h 2605613"/>
                          <a:gd name="connsiteX19" fmla="*/ 0 w 3123395"/>
                          <a:gd name="connsiteY19" fmla="*/ 1563368 h 2605613"/>
                          <a:gd name="connsiteX20" fmla="*/ 0 w 3123395"/>
                          <a:gd name="connsiteY20" fmla="*/ 1094357 h 2605613"/>
                          <a:gd name="connsiteX21" fmla="*/ 0 w 3123395"/>
                          <a:gd name="connsiteY21" fmla="*/ 625347 h 2605613"/>
                          <a:gd name="connsiteX22" fmla="*/ 0 w 3123395"/>
                          <a:gd name="connsiteY22" fmla="*/ 0 h 2605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3123395" h="2605613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54495" y="221192"/>
                              <a:pt x="3119642" y="269619"/>
                              <a:pt x="3123395" y="495066"/>
                            </a:cubicBezTo>
                            <a:cubicBezTo>
                              <a:pt x="3127148" y="720513"/>
                              <a:pt x="3067343" y="775669"/>
                              <a:pt x="3123395" y="990133"/>
                            </a:cubicBezTo>
                            <a:cubicBezTo>
                              <a:pt x="3179447" y="1204597"/>
                              <a:pt x="3114319" y="1333418"/>
                              <a:pt x="3123395" y="1485199"/>
                            </a:cubicBezTo>
                            <a:cubicBezTo>
                              <a:pt x="3132471" y="1636980"/>
                              <a:pt x="3106885" y="1716888"/>
                              <a:pt x="3123395" y="1928154"/>
                            </a:cubicBezTo>
                            <a:cubicBezTo>
                              <a:pt x="3139905" y="2139420"/>
                              <a:pt x="3061394" y="2438205"/>
                              <a:pt x="3123395" y="2605613"/>
                            </a:cubicBezTo>
                            <a:cubicBezTo>
                              <a:pt x="3029097" y="2640283"/>
                              <a:pt x="2870168" y="2584286"/>
                              <a:pt x="2696531" y="2605613"/>
                            </a:cubicBezTo>
                            <a:cubicBezTo>
                              <a:pt x="2522894" y="2626940"/>
                              <a:pt x="2322226" y="2572979"/>
                              <a:pt x="2175965" y="2605613"/>
                            </a:cubicBezTo>
                            <a:cubicBezTo>
                              <a:pt x="2029704" y="2638247"/>
                              <a:pt x="1825837" y="2588302"/>
                              <a:pt x="1686633" y="2605613"/>
                            </a:cubicBezTo>
                            <a:cubicBezTo>
                              <a:pt x="1547429" y="2622924"/>
                              <a:pt x="1302985" y="2555181"/>
                              <a:pt x="1134834" y="2605613"/>
                            </a:cubicBezTo>
                            <a:cubicBezTo>
                              <a:pt x="966683" y="2656045"/>
                              <a:pt x="726587" y="2603927"/>
                              <a:pt x="583034" y="2605613"/>
                            </a:cubicBezTo>
                            <a:cubicBezTo>
                              <a:pt x="439481" y="2607299"/>
                              <a:pt x="206652" y="2569653"/>
                              <a:pt x="0" y="2605613"/>
                            </a:cubicBezTo>
                            <a:cubicBezTo>
                              <a:pt x="-65864" y="2431845"/>
                              <a:pt x="27167" y="2169792"/>
                              <a:pt x="0" y="2032378"/>
                            </a:cubicBezTo>
                            <a:cubicBezTo>
                              <a:pt x="-27167" y="1894965"/>
                              <a:pt x="42648" y="1705358"/>
                              <a:pt x="0" y="1563368"/>
                            </a:cubicBezTo>
                            <a:cubicBezTo>
                              <a:pt x="-42648" y="1421378"/>
                              <a:pt x="52265" y="1304571"/>
                              <a:pt x="0" y="1094357"/>
                            </a:cubicBezTo>
                            <a:cubicBezTo>
                              <a:pt x="-52265" y="884143"/>
                              <a:pt x="11690" y="811035"/>
                              <a:pt x="0" y="625347"/>
                            </a:cubicBezTo>
                            <a:cubicBezTo>
                              <a:pt x="-11690" y="439659"/>
                              <a:pt x="27702" y="2443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3">
            <a:extLst>
              <a:ext uri="{FF2B5EF4-FFF2-40B4-BE49-F238E27FC236}">
                <a16:creationId xmlns:a16="http://schemas.microsoft.com/office/drawing/2014/main" id="{F55C6664-3E0E-12DF-88A9-A8B02DA9148C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787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7C1B016-750D-4D57-FC70-FA8632857276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4225770" y="4782608"/>
                <a:ext cx="3123395" cy="1967440"/>
              </a:xfrm>
              <a:custGeom>
                <a:avLst/>
                <a:gdLst>
                  <a:gd name="connsiteX0" fmla="*/ 0 w 3123395"/>
                  <a:gd name="connsiteY0" fmla="*/ 0 h 1967440"/>
                  <a:gd name="connsiteX1" fmla="*/ 426864 w 3123395"/>
                  <a:gd name="connsiteY1" fmla="*/ 0 h 1967440"/>
                  <a:gd name="connsiteX2" fmla="*/ 884962 w 3123395"/>
                  <a:gd name="connsiteY2" fmla="*/ 0 h 1967440"/>
                  <a:gd name="connsiteX3" fmla="*/ 1374294 w 3123395"/>
                  <a:gd name="connsiteY3" fmla="*/ 0 h 1967440"/>
                  <a:gd name="connsiteX4" fmla="*/ 1832392 w 3123395"/>
                  <a:gd name="connsiteY4" fmla="*/ 0 h 1967440"/>
                  <a:gd name="connsiteX5" fmla="*/ 2321724 w 3123395"/>
                  <a:gd name="connsiteY5" fmla="*/ 0 h 1967440"/>
                  <a:gd name="connsiteX6" fmla="*/ 3123395 w 3123395"/>
                  <a:gd name="connsiteY6" fmla="*/ 0 h 1967440"/>
                  <a:gd name="connsiteX7" fmla="*/ 3123395 w 3123395"/>
                  <a:gd name="connsiteY7" fmla="*/ 472186 h 1967440"/>
                  <a:gd name="connsiteX8" fmla="*/ 3123395 w 3123395"/>
                  <a:gd name="connsiteY8" fmla="*/ 944371 h 1967440"/>
                  <a:gd name="connsiteX9" fmla="*/ 3123395 w 3123395"/>
                  <a:gd name="connsiteY9" fmla="*/ 1416557 h 1967440"/>
                  <a:gd name="connsiteX10" fmla="*/ 3123395 w 3123395"/>
                  <a:gd name="connsiteY10" fmla="*/ 1967440 h 1967440"/>
                  <a:gd name="connsiteX11" fmla="*/ 2540361 w 3123395"/>
                  <a:gd name="connsiteY11" fmla="*/ 1967440 h 1967440"/>
                  <a:gd name="connsiteX12" fmla="*/ 1988561 w 3123395"/>
                  <a:gd name="connsiteY12" fmla="*/ 1967440 h 1967440"/>
                  <a:gd name="connsiteX13" fmla="*/ 1467996 w 3123395"/>
                  <a:gd name="connsiteY13" fmla="*/ 1967440 h 1967440"/>
                  <a:gd name="connsiteX14" fmla="*/ 978664 w 3123395"/>
                  <a:gd name="connsiteY14" fmla="*/ 1967440 h 1967440"/>
                  <a:gd name="connsiteX15" fmla="*/ 0 w 3123395"/>
                  <a:gd name="connsiteY15" fmla="*/ 1967440 h 1967440"/>
                  <a:gd name="connsiteX16" fmla="*/ 0 w 3123395"/>
                  <a:gd name="connsiteY16" fmla="*/ 1455906 h 1967440"/>
                  <a:gd name="connsiteX17" fmla="*/ 0 w 3123395"/>
                  <a:gd name="connsiteY17" fmla="*/ 924697 h 1967440"/>
                  <a:gd name="connsiteX18" fmla="*/ 0 w 3123395"/>
                  <a:gd name="connsiteY18" fmla="*/ 432837 h 1967440"/>
                  <a:gd name="connsiteX19" fmla="*/ 0 w 3123395"/>
                  <a:gd name="connsiteY19" fmla="*/ 0 h 196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123395" h="1967440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39189" y="108795"/>
                      <a:pt x="3116588" y="239114"/>
                      <a:pt x="3123395" y="472186"/>
                    </a:cubicBezTo>
                    <a:cubicBezTo>
                      <a:pt x="3130202" y="705258"/>
                      <a:pt x="3071609" y="760140"/>
                      <a:pt x="3123395" y="944371"/>
                    </a:cubicBezTo>
                    <a:cubicBezTo>
                      <a:pt x="3175181" y="1128603"/>
                      <a:pt x="3098566" y="1205307"/>
                      <a:pt x="3123395" y="1416557"/>
                    </a:cubicBezTo>
                    <a:cubicBezTo>
                      <a:pt x="3148224" y="1627807"/>
                      <a:pt x="3058092" y="1840884"/>
                      <a:pt x="3123395" y="1967440"/>
                    </a:cubicBezTo>
                    <a:cubicBezTo>
                      <a:pt x="2900859" y="2009779"/>
                      <a:pt x="2767238" y="1950060"/>
                      <a:pt x="2540361" y="1967440"/>
                    </a:cubicBezTo>
                    <a:cubicBezTo>
                      <a:pt x="2313484" y="1984820"/>
                      <a:pt x="2100729" y="1925373"/>
                      <a:pt x="1988561" y="1967440"/>
                    </a:cubicBezTo>
                    <a:cubicBezTo>
                      <a:pt x="1876393" y="2009507"/>
                      <a:pt x="1608414" y="1932852"/>
                      <a:pt x="1467996" y="1967440"/>
                    </a:cubicBezTo>
                    <a:cubicBezTo>
                      <a:pt x="1327579" y="2002028"/>
                      <a:pt x="1117868" y="1950129"/>
                      <a:pt x="978664" y="1967440"/>
                    </a:cubicBezTo>
                    <a:cubicBezTo>
                      <a:pt x="839460" y="1984751"/>
                      <a:pt x="383560" y="1920315"/>
                      <a:pt x="0" y="1967440"/>
                    </a:cubicBezTo>
                    <a:cubicBezTo>
                      <a:pt x="-42194" y="1764184"/>
                      <a:pt x="39878" y="1693161"/>
                      <a:pt x="0" y="1455906"/>
                    </a:cubicBezTo>
                    <a:cubicBezTo>
                      <a:pt x="-39878" y="1218651"/>
                      <a:pt x="17023" y="1134011"/>
                      <a:pt x="0" y="924697"/>
                    </a:cubicBezTo>
                    <a:cubicBezTo>
                      <a:pt x="-17023" y="715383"/>
                      <a:pt x="58647" y="666924"/>
                      <a:pt x="0" y="432837"/>
                    </a:cubicBezTo>
                    <a:cubicBezTo>
                      <a:pt x="-58647" y="198750"/>
                      <a:pt x="16483" y="142222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t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770" y="4782608"/>
                <a:ext cx="3123395" cy="19674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1967440"/>
                          <a:gd name="connsiteX1" fmla="*/ 426864 w 3123395"/>
                          <a:gd name="connsiteY1" fmla="*/ 0 h 1967440"/>
                          <a:gd name="connsiteX2" fmla="*/ 884962 w 3123395"/>
                          <a:gd name="connsiteY2" fmla="*/ 0 h 1967440"/>
                          <a:gd name="connsiteX3" fmla="*/ 1374294 w 3123395"/>
                          <a:gd name="connsiteY3" fmla="*/ 0 h 1967440"/>
                          <a:gd name="connsiteX4" fmla="*/ 1832392 w 3123395"/>
                          <a:gd name="connsiteY4" fmla="*/ 0 h 1967440"/>
                          <a:gd name="connsiteX5" fmla="*/ 2321724 w 3123395"/>
                          <a:gd name="connsiteY5" fmla="*/ 0 h 1967440"/>
                          <a:gd name="connsiteX6" fmla="*/ 3123395 w 3123395"/>
                          <a:gd name="connsiteY6" fmla="*/ 0 h 1967440"/>
                          <a:gd name="connsiteX7" fmla="*/ 3123395 w 3123395"/>
                          <a:gd name="connsiteY7" fmla="*/ 472186 h 1967440"/>
                          <a:gd name="connsiteX8" fmla="*/ 3123395 w 3123395"/>
                          <a:gd name="connsiteY8" fmla="*/ 944371 h 1967440"/>
                          <a:gd name="connsiteX9" fmla="*/ 3123395 w 3123395"/>
                          <a:gd name="connsiteY9" fmla="*/ 1416557 h 1967440"/>
                          <a:gd name="connsiteX10" fmla="*/ 3123395 w 3123395"/>
                          <a:gd name="connsiteY10" fmla="*/ 1967440 h 1967440"/>
                          <a:gd name="connsiteX11" fmla="*/ 2540361 w 3123395"/>
                          <a:gd name="connsiteY11" fmla="*/ 1967440 h 1967440"/>
                          <a:gd name="connsiteX12" fmla="*/ 1988561 w 3123395"/>
                          <a:gd name="connsiteY12" fmla="*/ 1967440 h 1967440"/>
                          <a:gd name="connsiteX13" fmla="*/ 1467996 w 3123395"/>
                          <a:gd name="connsiteY13" fmla="*/ 1967440 h 1967440"/>
                          <a:gd name="connsiteX14" fmla="*/ 978664 w 3123395"/>
                          <a:gd name="connsiteY14" fmla="*/ 1967440 h 1967440"/>
                          <a:gd name="connsiteX15" fmla="*/ 0 w 3123395"/>
                          <a:gd name="connsiteY15" fmla="*/ 1967440 h 1967440"/>
                          <a:gd name="connsiteX16" fmla="*/ 0 w 3123395"/>
                          <a:gd name="connsiteY16" fmla="*/ 1455906 h 1967440"/>
                          <a:gd name="connsiteX17" fmla="*/ 0 w 3123395"/>
                          <a:gd name="connsiteY17" fmla="*/ 924697 h 1967440"/>
                          <a:gd name="connsiteX18" fmla="*/ 0 w 3123395"/>
                          <a:gd name="connsiteY18" fmla="*/ 432837 h 1967440"/>
                          <a:gd name="connsiteX19" fmla="*/ 0 w 3123395"/>
                          <a:gd name="connsiteY19" fmla="*/ 0 h 19674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123395" h="1967440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39189" y="108795"/>
                              <a:pt x="3116588" y="239114"/>
                              <a:pt x="3123395" y="472186"/>
                            </a:cubicBezTo>
                            <a:cubicBezTo>
                              <a:pt x="3130202" y="705258"/>
                              <a:pt x="3071609" y="760140"/>
                              <a:pt x="3123395" y="944371"/>
                            </a:cubicBezTo>
                            <a:cubicBezTo>
                              <a:pt x="3175181" y="1128603"/>
                              <a:pt x="3098566" y="1205307"/>
                              <a:pt x="3123395" y="1416557"/>
                            </a:cubicBezTo>
                            <a:cubicBezTo>
                              <a:pt x="3148224" y="1627807"/>
                              <a:pt x="3058092" y="1840884"/>
                              <a:pt x="3123395" y="1967440"/>
                            </a:cubicBezTo>
                            <a:cubicBezTo>
                              <a:pt x="2900859" y="2009779"/>
                              <a:pt x="2767238" y="1950060"/>
                              <a:pt x="2540361" y="1967440"/>
                            </a:cubicBezTo>
                            <a:cubicBezTo>
                              <a:pt x="2313484" y="1984820"/>
                              <a:pt x="2100729" y="1925373"/>
                              <a:pt x="1988561" y="1967440"/>
                            </a:cubicBezTo>
                            <a:cubicBezTo>
                              <a:pt x="1876393" y="2009507"/>
                              <a:pt x="1608414" y="1932852"/>
                              <a:pt x="1467996" y="1967440"/>
                            </a:cubicBezTo>
                            <a:cubicBezTo>
                              <a:pt x="1327579" y="2002028"/>
                              <a:pt x="1117868" y="1950129"/>
                              <a:pt x="978664" y="1967440"/>
                            </a:cubicBezTo>
                            <a:cubicBezTo>
                              <a:pt x="839460" y="1984751"/>
                              <a:pt x="383560" y="1920315"/>
                              <a:pt x="0" y="1967440"/>
                            </a:cubicBezTo>
                            <a:cubicBezTo>
                              <a:pt x="-42194" y="1764184"/>
                              <a:pt x="39878" y="1693161"/>
                              <a:pt x="0" y="1455906"/>
                            </a:cubicBezTo>
                            <a:cubicBezTo>
                              <a:pt x="-39878" y="1218651"/>
                              <a:pt x="17023" y="1134011"/>
                              <a:pt x="0" y="924697"/>
                            </a:cubicBezTo>
                            <a:cubicBezTo>
                              <a:pt x="-17023" y="715383"/>
                              <a:pt x="58647" y="666924"/>
                              <a:pt x="0" y="432837"/>
                            </a:cubicBezTo>
                            <a:cubicBezTo>
                              <a:pt x="-58647" y="198750"/>
                              <a:pt x="16483" y="14222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309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orange object with long tentacles&#10;&#10;Description automatically generated with medium confidence">
            <a:extLst>
              <a:ext uri="{FF2B5EF4-FFF2-40B4-BE49-F238E27FC236}">
                <a16:creationId xmlns:a16="http://schemas.microsoft.com/office/drawing/2014/main" id="{0FE009C4-4E25-F407-AA29-EBDEDC2FF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13" y="643467"/>
            <a:ext cx="4192227" cy="5571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ulpture of a spider in a glass case&#10;&#10;Description automatically generated">
            <a:extLst>
              <a:ext uri="{FF2B5EF4-FFF2-40B4-BE49-F238E27FC236}">
                <a16:creationId xmlns:a16="http://schemas.microsoft.com/office/drawing/2014/main" id="{38318C31-4063-8A4A-FA1E-783083D12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58" y="643467"/>
            <a:ext cx="4192227" cy="5571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9697A6-F588-5BE8-A98A-5A79DA60E908}"/>
              </a:ext>
            </a:extLst>
          </p:cNvPr>
          <p:cNvSpPr txBox="1"/>
          <p:nvPr/>
        </p:nvSpPr>
        <p:spPr>
          <a:xfrm>
            <a:off x="477012" y="18395"/>
            <a:ext cx="10099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Blood suckers: Legends to Leeches </a:t>
            </a:r>
            <a:r>
              <a:rPr lang="en-US" sz="2400" dirty="0">
                <a:solidFill>
                  <a:schemeClr val="bg1"/>
                </a:solidFill>
              </a:rPr>
              <a:t>at the Field Museum, Chicago, Illinois</a:t>
            </a:r>
          </a:p>
        </p:txBody>
      </p:sp>
    </p:spTree>
    <p:extLst>
      <p:ext uri="{BB962C8B-B14F-4D97-AF65-F5344CB8AC3E}">
        <p14:creationId xmlns:p14="http://schemas.microsoft.com/office/powerpoint/2010/main" val="6300715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037777" y="2472267"/>
            <a:ext cx="7075914" cy="4277781"/>
          </a:xfrm>
          <a:custGeom>
            <a:avLst/>
            <a:gdLst>
              <a:gd name="connsiteX0" fmla="*/ 0 w 7075914"/>
              <a:gd name="connsiteY0" fmla="*/ 0 h 4277781"/>
              <a:gd name="connsiteX1" fmla="*/ 377382 w 7075914"/>
              <a:gd name="connsiteY1" fmla="*/ 0 h 4277781"/>
              <a:gd name="connsiteX2" fmla="*/ 825523 w 7075914"/>
              <a:gd name="connsiteY2" fmla="*/ 0 h 4277781"/>
              <a:gd name="connsiteX3" fmla="*/ 1344424 w 7075914"/>
              <a:gd name="connsiteY3" fmla="*/ 0 h 4277781"/>
              <a:gd name="connsiteX4" fmla="*/ 1792565 w 7075914"/>
              <a:gd name="connsiteY4" fmla="*/ 0 h 4277781"/>
              <a:gd name="connsiteX5" fmla="*/ 2311465 w 7075914"/>
              <a:gd name="connsiteY5" fmla="*/ 0 h 4277781"/>
              <a:gd name="connsiteX6" fmla="*/ 2830366 w 7075914"/>
              <a:gd name="connsiteY6" fmla="*/ 0 h 4277781"/>
              <a:gd name="connsiteX7" fmla="*/ 3349266 w 7075914"/>
              <a:gd name="connsiteY7" fmla="*/ 0 h 4277781"/>
              <a:gd name="connsiteX8" fmla="*/ 3726648 w 7075914"/>
              <a:gd name="connsiteY8" fmla="*/ 0 h 4277781"/>
              <a:gd name="connsiteX9" fmla="*/ 4316308 w 7075914"/>
              <a:gd name="connsiteY9" fmla="*/ 0 h 4277781"/>
              <a:gd name="connsiteX10" fmla="*/ 4764449 w 7075914"/>
              <a:gd name="connsiteY10" fmla="*/ 0 h 4277781"/>
              <a:gd name="connsiteX11" fmla="*/ 5212590 w 7075914"/>
              <a:gd name="connsiteY11" fmla="*/ 0 h 4277781"/>
              <a:gd name="connsiteX12" fmla="*/ 5873009 w 7075914"/>
              <a:gd name="connsiteY12" fmla="*/ 0 h 4277781"/>
              <a:gd name="connsiteX13" fmla="*/ 6250391 w 7075914"/>
              <a:gd name="connsiteY13" fmla="*/ 0 h 4277781"/>
              <a:gd name="connsiteX14" fmla="*/ 7075914 w 7075914"/>
              <a:gd name="connsiteY14" fmla="*/ 0 h 4277781"/>
              <a:gd name="connsiteX15" fmla="*/ 7075914 w 7075914"/>
              <a:gd name="connsiteY15" fmla="*/ 620278 h 4277781"/>
              <a:gd name="connsiteX16" fmla="*/ 7075914 w 7075914"/>
              <a:gd name="connsiteY16" fmla="*/ 1069445 h 4277781"/>
              <a:gd name="connsiteX17" fmla="*/ 7075914 w 7075914"/>
              <a:gd name="connsiteY17" fmla="*/ 1604168 h 4277781"/>
              <a:gd name="connsiteX18" fmla="*/ 7075914 w 7075914"/>
              <a:gd name="connsiteY18" fmla="*/ 2181668 h 4277781"/>
              <a:gd name="connsiteX19" fmla="*/ 7075914 w 7075914"/>
              <a:gd name="connsiteY19" fmla="*/ 2759169 h 4277781"/>
              <a:gd name="connsiteX20" fmla="*/ 7075914 w 7075914"/>
              <a:gd name="connsiteY20" fmla="*/ 3251114 h 4277781"/>
              <a:gd name="connsiteX21" fmla="*/ 7075914 w 7075914"/>
              <a:gd name="connsiteY21" fmla="*/ 3700281 h 4277781"/>
              <a:gd name="connsiteX22" fmla="*/ 7075914 w 7075914"/>
              <a:gd name="connsiteY22" fmla="*/ 4277781 h 4277781"/>
              <a:gd name="connsiteX23" fmla="*/ 6557014 w 7075914"/>
              <a:gd name="connsiteY23" fmla="*/ 4277781 h 4277781"/>
              <a:gd name="connsiteX24" fmla="*/ 6179632 w 7075914"/>
              <a:gd name="connsiteY24" fmla="*/ 4277781 h 4277781"/>
              <a:gd name="connsiteX25" fmla="*/ 5589972 w 7075914"/>
              <a:gd name="connsiteY25" fmla="*/ 4277781 h 4277781"/>
              <a:gd name="connsiteX26" fmla="*/ 4858794 w 7075914"/>
              <a:gd name="connsiteY26" fmla="*/ 4277781 h 4277781"/>
              <a:gd name="connsiteX27" fmla="*/ 4410653 w 7075914"/>
              <a:gd name="connsiteY27" fmla="*/ 4277781 h 4277781"/>
              <a:gd name="connsiteX28" fmla="*/ 3750234 w 7075914"/>
              <a:gd name="connsiteY28" fmla="*/ 4277781 h 4277781"/>
              <a:gd name="connsiteX29" fmla="*/ 3372852 w 7075914"/>
              <a:gd name="connsiteY29" fmla="*/ 4277781 h 4277781"/>
              <a:gd name="connsiteX30" fmla="*/ 2853952 w 7075914"/>
              <a:gd name="connsiteY30" fmla="*/ 4277781 h 4277781"/>
              <a:gd name="connsiteX31" fmla="*/ 2122774 w 7075914"/>
              <a:gd name="connsiteY31" fmla="*/ 4277781 h 4277781"/>
              <a:gd name="connsiteX32" fmla="*/ 1533115 w 7075914"/>
              <a:gd name="connsiteY32" fmla="*/ 4277781 h 4277781"/>
              <a:gd name="connsiteX33" fmla="*/ 1155733 w 7075914"/>
              <a:gd name="connsiteY33" fmla="*/ 4277781 h 4277781"/>
              <a:gd name="connsiteX34" fmla="*/ 636832 w 7075914"/>
              <a:gd name="connsiteY34" fmla="*/ 4277781 h 4277781"/>
              <a:gd name="connsiteX35" fmla="*/ 0 w 7075914"/>
              <a:gd name="connsiteY35" fmla="*/ 4277781 h 4277781"/>
              <a:gd name="connsiteX36" fmla="*/ 0 w 7075914"/>
              <a:gd name="connsiteY36" fmla="*/ 3743058 h 4277781"/>
              <a:gd name="connsiteX37" fmla="*/ 0 w 7075914"/>
              <a:gd name="connsiteY37" fmla="*/ 3293891 h 4277781"/>
              <a:gd name="connsiteX38" fmla="*/ 0 w 7075914"/>
              <a:gd name="connsiteY38" fmla="*/ 2844724 h 4277781"/>
              <a:gd name="connsiteX39" fmla="*/ 0 w 7075914"/>
              <a:gd name="connsiteY39" fmla="*/ 2352780 h 4277781"/>
              <a:gd name="connsiteX40" fmla="*/ 0 w 7075914"/>
              <a:gd name="connsiteY40" fmla="*/ 1775279 h 4277781"/>
              <a:gd name="connsiteX41" fmla="*/ 0 w 7075914"/>
              <a:gd name="connsiteY41" fmla="*/ 1240556 h 4277781"/>
              <a:gd name="connsiteX42" fmla="*/ 0 w 7075914"/>
              <a:gd name="connsiteY42" fmla="*/ 791389 h 4277781"/>
              <a:gd name="connsiteX43" fmla="*/ 0 w 7075914"/>
              <a:gd name="connsiteY43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075914" h="4277781" extrusionOk="0">
                <a:moveTo>
                  <a:pt x="0" y="0"/>
                </a:moveTo>
                <a:cubicBezTo>
                  <a:pt x="156468" y="-6899"/>
                  <a:pt x="233999" y="41307"/>
                  <a:pt x="377382" y="0"/>
                </a:cubicBezTo>
                <a:cubicBezTo>
                  <a:pt x="520765" y="-41307"/>
                  <a:pt x="699042" y="22103"/>
                  <a:pt x="825523" y="0"/>
                </a:cubicBezTo>
                <a:cubicBezTo>
                  <a:pt x="952004" y="-22103"/>
                  <a:pt x="1165843" y="284"/>
                  <a:pt x="1344424" y="0"/>
                </a:cubicBezTo>
                <a:cubicBezTo>
                  <a:pt x="1523005" y="-284"/>
                  <a:pt x="1574486" y="30784"/>
                  <a:pt x="1792565" y="0"/>
                </a:cubicBezTo>
                <a:cubicBezTo>
                  <a:pt x="2010644" y="-30784"/>
                  <a:pt x="2174937" y="7588"/>
                  <a:pt x="2311465" y="0"/>
                </a:cubicBezTo>
                <a:cubicBezTo>
                  <a:pt x="2447993" y="-7588"/>
                  <a:pt x="2597517" y="3882"/>
                  <a:pt x="2830366" y="0"/>
                </a:cubicBezTo>
                <a:cubicBezTo>
                  <a:pt x="3063215" y="-3882"/>
                  <a:pt x="3155659" y="13872"/>
                  <a:pt x="3349266" y="0"/>
                </a:cubicBezTo>
                <a:cubicBezTo>
                  <a:pt x="3542873" y="-13872"/>
                  <a:pt x="3560177" y="27597"/>
                  <a:pt x="3726648" y="0"/>
                </a:cubicBezTo>
                <a:cubicBezTo>
                  <a:pt x="3893119" y="-27597"/>
                  <a:pt x="4113751" y="38036"/>
                  <a:pt x="4316308" y="0"/>
                </a:cubicBezTo>
                <a:cubicBezTo>
                  <a:pt x="4518865" y="-38036"/>
                  <a:pt x="4672132" y="38745"/>
                  <a:pt x="4764449" y="0"/>
                </a:cubicBezTo>
                <a:cubicBezTo>
                  <a:pt x="4856766" y="-38745"/>
                  <a:pt x="5067680" y="8080"/>
                  <a:pt x="5212590" y="0"/>
                </a:cubicBezTo>
                <a:cubicBezTo>
                  <a:pt x="5357500" y="-8080"/>
                  <a:pt x="5544545" y="62563"/>
                  <a:pt x="5873009" y="0"/>
                </a:cubicBezTo>
                <a:cubicBezTo>
                  <a:pt x="6201473" y="-62563"/>
                  <a:pt x="6152602" y="18638"/>
                  <a:pt x="6250391" y="0"/>
                </a:cubicBezTo>
                <a:cubicBezTo>
                  <a:pt x="6348180" y="-18638"/>
                  <a:pt x="6808472" y="73540"/>
                  <a:pt x="7075914" y="0"/>
                </a:cubicBezTo>
                <a:cubicBezTo>
                  <a:pt x="7142691" y="242608"/>
                  <a:pt x="7026924" y="325309"/>
                  <a:pt x="7075914" y="620278"/>
                </a:cubicBezTo>
                <a:cubicBezTo>
                  <a:pt x="7124904" y="915247"/>
                  <a:pt x="7063888" y="919582"/>
                  <a:pt x="7075914" y="1069445"/>
                </a:cubicBezTo>
                <a:cubicBezTo>
                  <a:pt x="7087940" y="1219308"/>
                  <a:pt x="7029066" y="1483975"/>
                  <a:pt x="7075914" y="1604168"/>
                </a:cubicBezTo>
                <a:cubicBezTo>
                  <a:pt x="7122762" y="1724361"/>
                  <a:pt x="7065109" y="1987362"/>
                  <a:pt x="7075914" y="2181668"/>
                </a:cubicBezTo>
                <a:cubicBezTo>
                  <a:pt x="7086719" y="2375974"/>
                  <a:pt x="7019615" y="2604097"/>
                  <a:pt x="7075914" y="2759169"/>
                </a:cubicBezTo>
                <a:cubicBezTo>
                  <a:pt x="7132213" y="2914241"/>
                  <a:pt x="7048415" y="3126700"/>
                  <a:pt x="7075914" y="3251114"/>
                </a:cubicBezTo>
                <a:cubicBezTo>
                  <a:pt x="7103413" y="3375528"/>
                  <a:pt x="7026362" y="3482294"/>
                  <a:pt x="7075914" y="3700281"/>
                </a:cubicBezTo>
                <a:cubicBezTo>
                  <a:pt x="7125466" y="3918268"/>
                  <a:pt x="7031349" y="4026424"/>
                  <a:pt x="7075914" y="4277781"/>
                </a:cubicBezTo>
                <a:cubicBezTo>
                  <a:pt x="6958679" y="4301500"/>
                  <a:pt x="6691442" y="4244281"/>
                  <a:pt x="6557014" y="4277781"/>
                </a:cubicBezTo>
                <a:cubicBezTo>
                  <a:pt x="6422586" y="4311281"/>
                  <a:pt x="6364456" y="4260067"/>
                  <a:pt x="6179632" y="4277781"/>
                </a:cubicBezTo>
                <a:cubicBezTo>
                  <a:pt x="5994808" y="4295495"/>
                  <a:pt x="5753573" y="4270599"/>
                  <a:pt x="5589972" y="4277781"/>
                </a:cubicBezTo>
                <a:cubicBezTo>
                  <a:pt x="5426371" y="4284963"/>
                  <a:pt x="5016616" y="4260481"/>
                  <a:pt x="4858794" y="4277781"/>
                </a:cubicBezTo>
                <a:cubicBezTo>
                  <a:pt x="4700972" y="4295081"/>
                  <a:pt x="4631155" y="4268365"/>
                  <a:pt x="4410653" y="4277781"/>
                </a:cubicBezTo>
                <a:cubicBezTo>
                  <a:pt x="4190151" y="4287197"/>
                  <a:pt x="3946069" y="4268394"/>
                  <a:pt x="3750234" y="4277781"/>
                </a:cubicBezTo>
                <a:cubicBezTo>
                  <a:pt x="3554399" y="4287168"/>
                  <a:pt x="3550065" y="4234633"/>
                  <a:pt x="3372852" y="4277781"/>
                </a:cubicBezTo>
                <a:cubicBezTo>
                  <a:pt x="3195639" y="4320929"/>
                  <a:pt x="3065583" y="4227228"/>
                  <a:pt x="2853952" y="4277781"/>
                </a:cubicBezTo>
                <a:cubicBezTo>
                  <a:pt x="2642321" y="4328334"/>
                  <a:pt x="2438787" y="4239830"/>
                  <a:pt x="2122774" y="4277781"/>
                </a:cubicBezTo>
                <a:cubicBezTo>
                  <a:pt x="1806761" y="4315732"/>
                  <a:pt x="1779691" y="4208181"/>
                  <a:pt x="1533115" y="4277781"/>
                </a:cubicBezTo>
                <a:cubicBezTo>
                  <a:pt x="1286539" y="4347381"/>
                  <a:pt x="1338685" y="4235006"/>
                  <a:pt x="1155733" y="4277781"/>
                </a:cubicBezTo>
                <a:cubicBezTo>
                  <a:pt x="972781" y="4320556"/>
                  <a:pt x="884745" y="4255930"/>
                  <a:pt x="636832" y="4277781"/>
                </a:cubicBezTo>
                <a:cubicBezTo>
                  <a:pt x="388919" y="4299632"/>
                  <a:pt x="288581" y="4246108"/>
                  <a:pt x="0" y="4277781"/>
                </a:cubicBezTo>
                <a:cubicBezTo>
                  <a:pt x="-24372" y="4051066"/>
                  <a:pt x="41485" y="3892774"/>
                  <a:pt x="0" y="3743058"/>
                </a:cubicBezTo>
                <a:cubicBezTo>
                  <a:pt x="-41485" y="3593342"/>
                  <a:pt x="17292" y="3446450"/>
                  <a:pt x="0" y="3293891"/>
                </a:cubicBezTo>
                <a:cubicBezTo>
                  <a:pt x="-17292" y="3141332"/>
                  <a:pt x="37182" y="2977439"/>
                  <a:pt x="0" y="2844724"/>
                </a:cubicBezTo>
                <a:cubicBezTo>
                  <a:pt x="-37182" y="2712009"/>
                  <a:pt x="36522" y="2586435"/>
                  <a:pt x="0" y="2352780"/>
                </a:cubicBezTo>
                <a:cubicBezTo>
                  <a:pt x="-36522" y="2119125"/>
                  <a:pt x="42585" y="1924232"/>
                  <a:pt x="0" y="1775279"/>
                </a:cubicBezTo>
                <a:cubicBezTo>
                  <a:pt x="-42585" y="1626326"/>
                  <a:pt x="39440" y="1466702"/>
                  <a:pt x="0" y="1240556"/>
                </a:cubicBezTo>
                <a:cubicBezTo>
                  <a:pt x="-39440" y="1014410"/>
                  <a:pt x="40099" y="903118"/>
                  <a:pt x="0" y="791389"/>
                </a:cubicBezTo>
                <a:cubicBezTo>
                  <a:pt x="-40099" y="679660"/>
                  <a:pt x="90516" y="394392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024011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24011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982156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463368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159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Alarm clock outline">
            <a:extLst>
              <a:ext uri="{FF2B5EF4-FFF2-40B4-BE49-F238E27FC236}">
                <a16:creationId xmlns:a16="http://schemas.microsoft.com/office/drawing/2014/main" id="{976D2ACD-FBEA-7531-51B0-B49E9754F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7488" y="3547807"/>
            <a:ext cx="914400" cy="914400"/>
          </a:xfrm>
          <a:prstGeom prst="rect">
            <a:avLst/>
          </a:prstGeom>
        </p:spPr>
      </p:pic>
      <p:grpSp>
        <p:nvGrpSpPr>
          <p:cNvPr id="17" name="Graphic 14" descr="Alarm clock outline">
            <a:extLst>
              <a:ext uri="{FF2B5EF4-FFF2-40B4-BE49-F238E27FC236}">
                <a16:creationId xmlns:a16="http://schemas.microsoft.com/office/drawing/2014/main" id="{5B687DFC-4872-C3AC-11F7-3332368A930E}"/>
              </a:ext>
            </a:extLst>
          </p:cNvPr>
          <p:cNvGrpSpPr/>
          <p:nvPr/>
        </p:nvGrpSpPr>
        <p:grpSpPr>
          <a:xfrm>
            <a:off x="8403477" y="3686166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A96FCA3-CCD3-EFA9-F312-3ED5EE6DC38B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8BD44B-31BD-5EA8-DF77-DE43958DE47F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8D5238-890E-4AED-333B-976EDE46BEA1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EDF2495-1C41-6E5B-0F0A-5AB5B79B732C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58837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928314" y="2472267"/>
            <a:ext cx="6006959" cy="4277781"/>
          </a:xfrm>
          <a:custGeom>
            <a:avLst/>
            <a:gdLst>
              <a:gd name="connsiteX0" fmla="*/ 0 w 6006959"/>
              <a:gd name="connsiteY0" fmla="*/ 0 h 4277781"/>
              <a:gd name="connsiteX1" fmla="*/ 365878 w 6006959"/>
              <a:gd name="connsiteY1" fmla="*/ 0 h 4277781"/>
              <a:gd name="connsiteX2" fmla="*/ 791826 w 6006959"/>
              <a:gd name="connsiteY2" fmla="*/ 0 h 4277781"/>
              <a:gd name="connsiteX3" fmla="*/ 1277844 w 6006959"/>
              <a:gd name="connsiteY3" fmla="*/ 0 h 4277781"/>
              <a:gd name="connsiteX4" fmla="*/ 1703792 w 6006959"/>
              <a:gd name="connsiteY4" fmla="*/ 0 h 4277781"/>
              <a:gd name="connsiteX5" fmla="*/ 2189810 w 6006959"/>
              <a:gd name="connsiteY5" fmla="*/ 0 h 4277781"/>
              <a:gd name="connsiteX6" fmla="*/ 2675827 w 6006959"/>
              <a:gd name="connsiteY6" fmla="*/ 0 h 4277781"/>
              <a:gd name="connsiteX7" fmla="*/ 3161845 w 6006959"/>
              <a:gd name="connsiteY7" fmla="*/ 0 h 4277781"/>
              <a:gd name="connsiteX8" fmla="*/ 3527723 w 6006959"/>
              <a:gd name="connsiteY8" fmla="*/ 0 h 4277781"/>
              <a:gd name="connsiteX9" fmla="*/ 4073810 w 6006959"/>
              <a:gd name="connsiteY9" fmla="*/ 0 h 4277781"/>
              <a:gd name="connsiteX10" fmla="*/ 4499758 w 6006959"/>
              <a:gd name="connsiteY10" fmla="*/ 0 h 4277781"/>
              <a:gd name="connsiteX11" fmla="*/ 4925706 w 6006959"/>
              <a:gd name="connsiteY11" fmla="*/ 0 h 4277781"/>
              <a:gd name="connsiteX12" fmla="*/ 5531863 w 6006959"/>
              <a:gd name="connsiteY12" fmla="*/ 0 h 4277781"/>
              <a:gd name="connsiteX13" fmla="*/ 6006959 w 6006959"/>
              <a:gd name="connsiteY13" fmla="*/ 0 h 4277781"/>
              <a:gd name="connsiteX14" fmla="*/ 6006959 w 6006959"/>
              <a:gd name="connsiteY14" fmla="*/ 449167 h 4277781"/>
              <a:gd name="connsiteX15" fmla="*/ 6006959 w 6006959"/>
              <a:gd name="connsiteY15" fmla="*/ 1026667 h 4277781"/>
              <a:gd name="connsiteX16" fmla="*/ 6006959 w 6006959"/>
              <a:gd name="connsiteY16" fmla="*/ 1475834 h 4277781"/>
              <a:gd name="connsiteX17" fmla="*/ 6006959 w 6006959"/>
              <a:gd name="connsiteY17" fmla="*/ 2010557 h 4277781"/>
              <a:gd name="connsiteX18" fmla="*/ 6006959 w 6006959"/>
              <a:gd name="connsiteY18" fmla="*/ 2588058 h 4277781"/>
              <a:gd name="connsiteX19" fmla="*/ 6006959 w 6006959"/>
              <a:gd name="connsiteY19" fmla="*/ 3165558 h 4277781"/>
              <a:gd name="connsiteX20" fmla="*/ 6006959 w 6006959"/>
              <a:gd name="connsiteY20" fmla="*/ 3657503 h 4277781"/>
              <a:gd name="connsiteX21" fmla="*/ 6006959 w 6006959"/>
              <a:gd name="connsiteY21" fmla="*/ 4277781 h 4277781"/>
              <a:gd name="connsiteX22" fmla="*/ 5340733 w 6006959"/>
              <a:gd name="connsiteY22" fmla="*/ 4277781 h 4277781"/>
              <a:gd name="connsiteX23" fmla="*/ 4674506 w 6006959"/>
              <a:gd name="connsiteY23" fmla="*/ 4277781 h 4277781"/>
              <a:gd name="connsiteX24" fmla="*/ 4308628 w 6006959"/>
              <a:gd name="connsiteY24" fmla="*/ 4277781 h 4277781"/>
              <a:gd name="connsiteX25" fmla="*/ 3762541 w 6006959"/>
              <a:gd name="connsiteY25" fmla="*/ 4277781 h 4277781"/>
              <a:gd name="connsiteX26" fmla="*/ 3096314 w 6006959"/>
              <a:gd name="connsiteY26" fmla="*/ 4277781 h 4277781"/>
              <a:gd name="connsiteX27" fmla="*/ 2670366 w 6006959"/>
              <a:gd name="connsiteY27" fmla="*/ 4277781 h 4277781"/>
              <a:gd name="connsiteX28" fmla="*/ 2064210 w 6006959"/>
              <a:gd name="connsiteY28" fmla="*/ 4277781 h 4277781"/>
              <a:gd name="connsiteX29" fmla="*/ 1698331 w 6006959"/>
              <a:gd name="connsiteY29" fmla="*/ 4277781 h 4277781"/>
              <a:gd name="connsiteX30" fmla="*/ 1212314 w 6006959"/>
              <a:gd name="connsiteY30" fmla="*/ 4277781 h 4277781"/>
              <a:gd name="connsiteX31" fmla="*/ 546087 w 6006959"/>
              <a:gd name="connsiteY31" fmla="*/ 4277781 h 4277781"/>
              <a:gd name="connsiteX32" fmla="*/ 0 w 6006959"/>
              <a:gd name="connsiteY32" fmla="*/ 4277781 h 4277781"/>
              <a:gd name="connsiteX33" fmla="*/ 0 w 6006959"/>
              <a:gd name="connsiteY33" fmla="*/ 3871392 h 4277781"/>
              <a:gd name="connsiteX34" fmla="*/ 0 w 6006959"/>
              <a:gd name="connsiteY34" fmla="*/ 3251114 h 4277781"/>
              <a:gd name="connsiteX35" fmla="*/ 0 w 6006959"/>
              <a:gd name="connsiteY35" fmla="*/ 2844724 h 4277781"/>
              <a:gd name="connsiteX36" fmla="*/ 0 w 6006959"/>
              <a:gd name="connsiteY36" fmla="*/ 2352780 h 4277781"/>
              <a:gd name="connsiteX37" fmla="*/ 0 w 6006959"/>
              <a:gd name="connsiteY37" fmla="*/ 1903613 h 4277781"/>
              <a:gd name="connsiteX38" fmla="*/ 0 w 6006959"/>
              <a:gd name="connsiteY38" fmla="*/ 1454446 h 4277781"/>
              <a:gd name="connsiteX39" fmla="*/ 0 w 6006959"/>
              <a:gd name="connsiteY39" fmla="*/ 962501 h 4277781"/>
              <a:gd name="connsiteX40" fmla="*/ 0 w 6006959"/>
              <a:gd name="connsiteY40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06959" h="4277781" extrusionOk="0">
                <a:moveTo>
                  <a:pt x="0" y="0"/>
                </a:moveTo>
                <a:cubicBezTo>
                  <a:pt x="147289" y="-17536"/>
                  <a:pt x="279090" y="28883"/>
                  <a:pt x="365878" y="0"/>
                </a:cubicBezTo>
                <a:cubicBezTo>
                  <a:pt x="452666" y="-28883"/>
                  <a:pt x="588358" y="29916"/>
                  <a:pt x="791826" y="0"/>
                </a:cubicBezTo>
                <a:cubicBezTo>
                  <a:pt x="995294" y="-29916"/>
                  <a:pt x="1095910" y="35532"/>
                  <a:pt x="1277844" y="0"/>
                </a:cubicBezTo>
                <a:cubicBezTo>
                  <a:pt x="1459778" y="-35532"/>
                  <a:pt x="1594652" y="13593"/>
                  <a:pt x="1703792" y="0"/>
                </a:cubicBezTo>
                <a:cubicBezTo>
                  <a:pt x="1812932" y="-13593"/>
                  <a:pt x="1999819" y="34649"/>
                  <a:pt x="2189810" y="0"/>
                </a:cubicBezTo>
                <a:cubicBezTo>
                  <a:pt x="2379801" y="-34649"/>
                  <a:pt x="2536576" y="17403"/>
                  <a:pt x="2675827" y="0"/>
                </a:cubicBezTo>
                <a:cubicBezTo>
                  <a:pt x="2815078" y="-17403"/>
                  <a:pt x="2927690" y="41833"/>
                  <a:pt x="3161845" y="0"/>
                </a:cubicBezTo>
                <a:cubicBezTo>
                  <a:pt x="3396000" y="-41833"/>
                  <a:pt x="3452960" y="4996"/>
                  <a:pt x="3527723" y="0"/>
                </a:cubicBezTo>
                <a:cubicBezTo>
                  <a:pt x="3602486" y="-4996"/>
                  <a:pt x="3872931" y="52586"/>
                  <a:pt x="4073810" y="0"/>
                </a:cubicBezTo>
                <a:cubicBezTo>
                  <a:pt x="4274689" y="-52586"/>
                  <a:pt x="4295540" y="17090"/>
                  <a:pt x="4499758" y="0"/>
                </a:cubicBezTo>
                <a:cubicBezTo>
                  <a:pt x="4703976" y="-17090"/>
                  <a:pt x="4753546" y="43413"/>
                  <a:pt x="4925706" y="0"/>
                </a:cubicBezTo>
                <a:cubicBezTo>
                  <a:pt x="5097866" y="-43413"/>
                  <a:pt x="5255322" y="65039"/>
                  <a:pt x="5531863" y="0"/>
                </a:cubicBezTo>
                <a:cubicBezTo>
                  <a:pt x="5808404" y="-65039"/>
                  <a:pt x="5802181" y="5164"/>
                  <a:pt x="6006959" y="0"/>
                </a:cubicBezTo>
                <a:cubicBezTo>
                  <a:pt x="6051393" y="206272"/>
                  <a:pt x="5969480" y="248773"/>
                  <a:pt x="6006959" y="449167"/>
                </a:cubicBezTo>
                <a:cubicBezTo>
                  <a:pt x="6044438" y="649561"/>
                  <a:pt x="5972413" y="740168"/>
                  <a:pt x="6006959" y="1026667"/>
                </a:cubicBezTo>
                <a:cubicBezTo>
                  <a:pt x="6041505" y="1313166"/>
                  <a:pt x="5994933" y="1325971"/>
                  <a:pt x="6006959" y="1475834"/>
                </a:cubicBezTo>
                <a:cubicBezTo>
                  <a:pt x="6018985" y="1625697"/>
                  <a:pt x="5960111" y="1890364"/>
                  <a:pt x="6006959" y="2010557"/>
                </a:cubicBezTo>
                <a:cubicBezTo>
                  <a:pt x="6053807" y="2130750"/>
                  <a:pt x="5996413" y="2390661"/>
                  <a:pt x="6006959" y="2588058"/>
                </a:cubicBezTo>
                <a:cubicBezTo>
                  <a:pt x="6017505" y="2785455"/>
                  <a:pt x="5945974" y="3011882"/>
                  <a:pt x="6006959" y="3165558"/>
                </a:cubicBezTo>
                <a:cubicBezTo>
                  <a:pt x="6067944" y="3319234"/>
                  <a:pt x="5979460" y="3533089"/>
                  <a:pt x="6006959" y="3657503"/>
                </a:cubicBezTo>
                <a:cubicBezTo>
                  <a:pt x="6034458" y="3781917"/>
                  <a:pt x="6000959" y="3994133"/>
                  <a:pt x="6006959" y="4277781"/>
                </a:cubicBezTo>
                <a:cubicBezTo>
                  <a:pt x="5803441" y="4287043"/>
                  <a:pt x="5606400" y="4226185"/>
                  <a:pt x="5340733" y="4277781"/>
                </a:cubicBezTo>
                <a:cubicBezTo>
                  <a:pt x="5075066" y="4329377"/>
                  <a:pt x="4864159" y="4236008"/>
                  <a:pt x="4674506" y="4277781"/>
                </a:cubicBezTo>
                <a:cubicBezTo>
                  <a:pt x="4484853" y="4319554"/>
                  <a:pt x="4424198" y="4261964"/>
                  <a:pt x="4308628" y="4277781"/>
                </a:cubicBezTo>
                <a:cubicBezTo>
                  <a:pt x="4193058" y="4293598"/>
                  <a:pt x="3877769" y="4240463"/>
                  <a:pt x="3762541" y="4277781"/>
                </a:cubicBezTo>
                <a:cubicBezTo>
                  <a:pt x="3647313" y="4315099"/>
                  <a:pt x="3402381" y="4234591"/>
                  <a:pt x="3096314" y="4277781"/>
                </a:cubicBezTo>
                <a:cubicBezTo>
                  <a:pt x="2790247" y="4320971"/>
                  <a:pt x="2823599" y="4242168"/>
                  <a:pt x="2670366" y="4277781"/>
                </a:cubicBezTo>
                <a:cubicBezTo>
                  <a:pt x="2517133" y="4313394"/>
                  <a:pt x="2361708" y="4250737"/>
                  <a:pt x="2064210" y="4277781"/>
                </a:cubicBezTo>
                <a:cubicBezTo>
                  <a:pt x="1766712" y="4304825"/>
                  <a:pt x="1790704" y="4237455"/>
                  <a:pt x="1698331" y="4277781"/>
                </a:cubicBezTo>
                <a:cubicBezTo>
                  <a:pt x="1605958" y="4318107"/>
                  <a:pt x="1329865" y="4230310"/>
                  <a:pt x="1212314" y="4277781"/>
                </a:cubicBezTo>
                <a:cubicBezTo>
                  <a:pt x="1094763" y="4325252"/>
                  <a:pt x="687153" y="4258387"/>
                  <a:pt x="546087" y="4277781"/>
                </a:cubicBezTo>
                <a:cubicBezTo>
                  <a:pt x="405021" y="4297175"/>
                  <a:pt x="171712" y="4258843"/>
                  <a:pt x="0" y="4277781"/>
                </a:cubicBezTo>
                <a:cubicBezTo>
                  <a:pt x="-38561" y="4128074"/>
                  <a:pt x="15478" y="3962724"/>
                  <a:pt x="0" y="3871392"/>
                </a:cubicBezTo>
                <a:cubicBezTo>
                  <a:pt x="-15478" y="3780060"/>
                  <a:pt x="5440" y="3446873"/>
                  <a:pt x="0" y="3251114"/>
                </a:cubicBezTo>
                <a:cubicBezTo>
                  <a:pt x="-5440" y="3055355"/>
                  <a:pt x="12292" y="3002022"/>
                  <a:pt x="0" y="2844724"/>
                </a:cubicBezTo>
                <a:cubicBezTo>
                  <a:pt x="-12292" y="2687426"/>
                  <a:pt x="42824" y="2478896"/>
                  <a:pt x="0" y="2352780"/>
                </a:cubicBezTo>
                <a:cubicBezTo>
                  <a:pt x="-42824" y="2226664"/>
                  <a:pt x="17292" y="2056172"/>
                  <a:pt x="0" y="1903613"/>
                </a:cubicBezTo>
                <a:cubicBezTo>
                  <a:pt x="-17292" y="1751054"/>
                  <a:pt x="37182" y="1587161"/>
                  <a:pt x="0" y="1454446"/>
                </a:cubicBezTo>
                <a:cubicBezTo>
                  <a:pt x="-37182" y="1321731"/>
                  <a:pt x="34832" y="1198748"/>
                  <a:pt x="0" y="962501"/>
                </a:cubicBezTo>
                <a:cubicBezTo>
                  <a:pt x="-34832" y="726254"/>
                  <a:pt x="67608" y="390170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914548" y="4874428"/>
            <a:ext cx="5021633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914548" y="4106589"/>
            <a:ext cx="1924278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434" r="-47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492767" y="2077941"/>
            <a:ext cx="767839" cy="3679506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9691409" y="4875545"/>
            <a:ext cx="707230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2135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Alarm clock outline">
            <a:extLst>
              <a:ext uri="{FF2B5EF4-FFF2-40B4-BE49-F238E27FC236}">
                <a16:creationId xmlns:a16="http://schemas.microsoft.com/office/drawing/2014/main" id="{6910EB07-847B-8833-06D9-D3FDC10A3A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33" y="3958682"/>
            <a:ext cx="914400" cy="914400"/>
          </a:xfrm>
          <a:prstGeom prst="rect">
            <a:avLst/>
          </a:prstGeom>
        </p:spPr>
      </p:pic>
      <p:grpSp>
        <p:nvGrpSpPr>
          <p:cNvPr id="10" name="Graphic 14" descr="Alarm clock outline">
            <a:extLst>
              <a:ext uri="{FF2B5EF4-FFF2-40B4-BE49-F238E27FC236}">
                <a16:creationId xmlns:a16="http://schemas.microsoft.com/office/drawing/2014/main" id="{8A223E0D-B632-D130-09A7-68EDAD2DDFEB}"/>
              </a:ext>
            </a:extLst>
          </p:cNvPr>
          <p:cNvGrpSpPr/>
          <p:nvPr/>
        </p:nvGrpSpPr>
        <p:grpSpPr>
          <a:xfrm>
            <a:off x="7164350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E625EBF-84E8-16C4-353A-316E2C1539BA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AFB0273-6C02-5747-B6F8-C5591C1DC77D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1BFA61-818A-CCC7-3501-8BFC077C1DB5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5BA3CE9-EA58-D608-1227-43F493D58B20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56740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568281" y="2318200"/>
            <a:ext cx="6790102" cy="4408712"/>
          </a:xfrm>
          <a:custGeom>
            <a:avLst/>
            <a:gdLst>
              <a:gd name="connsiteX0" fmla="*/ 0 w 6790102"/>
              <a:gd name="connsiteY0" fmla="*/ 0 h 4408712"/>
              <a:gd name="connsiteX1" fmla="*/ 362139 w 6790102"/>
              <a:gd name="connsiteY1" fmla="*/ 0 h 4408712"/>
              <a:gd name="connsiteX2" fmla="*/ 792179 w 6790102"/>
              <a:gd name="connsiteY2" fmla="*/ 0 h 4408712"/>
              <a:gd name="connsiteX3" fmla="*/ 1290119 w 6790102"/>
              <a:gd name="connsiteY3" fmla="*/ 0 h 4408712"/>
              <a:gd name="connsiteX4" fmla="*/ 1720159 w 6790102"/>
              <a:gd name="connsiteY4" fmla="*/ 0 h 4408712"/>
              <a:gd name="connsiteX5" fmla="*/ 2218100 w 6790102"/>
              <a:gd name="connsiteY5" fmla="*/ 0 h 4408712"/>
              <a:gd name="connsiteX6" fmla="*/ 2716041 w 6790102"/>
              <a:gd name="connsiteY6" fmla="*/ 0 h 4408712"/>
              <a:gd name="connsiteX7" fmla="*/ 3213982 w 6790102"/>
              <a:gd name="connsiteY7" fmla="*/ 0 h 4408712"/>
              <a:gd name="connsiteX8" fmla="*/ 3576120 w 6790102"/>
              <a:gd name="connsiteY8" fmla="*/ 0 h 4408712"/>
              <a:gd name="connsiteX9" fmla="*/ 4141962 w 6790102"/>
              <a:gd name="connsiteY9" fmla="*/ 0 h 4408712"/>
              <a:gd name="connsiteX10" fmla="*/ 4572002 w 6790102"/>
              <a:gd name="connsiteY10" fmla="*/ 0 h 4408712"/>
              <a:gd name="connsiteX11" fmla="*/ 5002042 w 6790102"/>
              <a:gd name="connsiteY11" fmla="*/ 0 h 4408712"/>
              <a:gd name="connsiteX12" fmla="*/ 5635785 w 6790102"/>
              <a:gd name="connsiteY12" fmla="*/ 0 h 4408712"/>
              <a:gd name="connsiteX13" fmla="*/ 5997923 w 6790102"/>
              <a:gd name="connsiteY13" fmla="*/ 0 h 4408712"/>
              <a:gd name="connsiteX14" fmla="*/ 6790102 w 6790102"/>
              <a:gd name="connsiteY14" fmla="*/ 0 h 4408712"/>
              <a:gd name="connsiteX15" fmla="*/ 6790102 w 6790102"/>
              <a:gd name="connsiteY15" fmla="*/ 639263 h 4408712"/>
              <a:gd name="connsiteX16" fmla="*/ 6790102 w 6790102"/>
              <a:gd name="connsiteY16" fmla="*/ 1102178 h 4408712"/>
              <a:gd name="connsiteX17" fmla="*/ 6790102 w 6790102"/>
              <a:gd name="connsiteY17" fmla="*/ 1653267 h 4408712"/>
              <a:gd name="connsiteX18" fmla="*/ 6790102 w 6790102"/>
              <a:gd name="connsiteY18" fmla="*/ 2248443 h 4408712"/>
              <a:gd name="connsiteX19" fmla="*/ 6790102 w 6790102"/>
              <a:gd name="connsiteY19" fmla="*/ 2843619 h 4408712"/>
              <a:gd name="connsiteX20" fmla="*/ 6790102 w 6790102"/>
              <a:gd name="connsiteY20" fmla="*/ 3350621 h 4408712"/>
              <a:gd name="connsiteX21" fmla="*/ 6790102 w 6790102"/>
              <a:gd name="connsiteY21" fmla="*/ 3813536 h 4408712"/>
              <a:gd name="connsiteX22" fmla="*/ 6790102 w 6790102"/>
              <a:gd name="connsiteY22" fmla="*/ 4408712 h 4408712"/>
              <a:gd name="connsiteX23" fmla="*/ 6292161 w 6790102"/>
              <a:gd name="connsiteY23" fmla="*/ 4408712 h 4408712"/>
              <a:gd name="connsiteX24" fmla="*/ 5930022 w 6790102"/>
              <a:gd name="connsiteY24" fmla="*/ 4408712 h 4408712"/>
              <a:gd name="connsiteX25" fmla="*/ 5364181 w 6790102"/>
              <a:gd name="connsiteY25" fmla="*/ 4408712 h 4408712"/>
              <a:gd name="connsiteX26" fmla="*/ 4662537 w 6790102"/>
              <a:gd name="connsiteY26" fmla="*/ 4408712 h 4408712"/>
              <a:gd name="connsiteX27" fmla="*/ 4232497 w 6790102"/>
              <a:gd name="connsiteY27" fmla="*/ 4408712 h 4408712"/>
              <a:gd name="connsiteX28" fmla="*/ 3598754 w 6790102"/>
              <a:gd name="connsiteY28" fmla="*/ 4408712 h 4408712"/>
              <a:gd name="connsiteX29" fmla="*/ 3236615 w 6790102"/>
              <a:gd name="connsiteY29" fmla="*/ 4408712 h 4408712"/>
              <a:gd name="connsiteX30" fmla="*/ 2738674 w 6790102"/>
              <a:gd name="connsiteY30" fmla="*/ 4408712 h 4408712"/>
              <a:gd name="connsiteX31" fmla="*/ 2037031 w 6790102"/>
              <a:gd name="connsiteY31" fmla="*/ 4408712 h 4408712"/>
              <a:gd name="connsiteX32" fmla="*/ 1471189 w 6790102"/>
              <a:gd name="connsiteY32" fmla="*/ 4408712 h 4408712"/>
              <a:gd name="connsiteX33" fmla="*/ 1109050 w 6790102"/>
              <a:gd name="connsiteY33" fmla="*/ 4408712 h 4408712"/>
              <a:gd name="connsiteX34" fmla="*/ 611109 w 6790102"/>
              <a:gd name="connsiteY34" fmla="*/ 4408712 h 4408712"/>
              <a:gd name="connsiteX35" fmla="*/ 0 w 6790102"/>
              <a:gd name="connsiteY35" fmla="*/ 4408712 h 4408712"/>
              <a:gd name="connsiteX36" fmla="*/ 0 w 6790102"/>
              <a:gd name="connsiteY36" fmla="*/ 3857623 h 4408712"/>
              <a:gd name="connsiteX37" fmla="*/ 0 w 6790102"/>
              <a:gd name="connsiteY37" fmla="*/ 3394708 h 4408712"/>
              <a:gd name="connsiteX38" fmla="*/ 0 w 6790102"/>
              <a:gd name="connsiteY38" fmla="*/ 2931793 h 4408712"/>
              <a:gd name="connsiteX39" fmla="*/ 0 w 6790102"/>
              <a:gd name="connsiteY39" fmla="*/ 2424792 h 4408712"/>
              <a:gd name="connsiteX40" fmla="*/ 0 w 6790102"/>
              <a:gd name="connsiteY40" fmla="*/ 1829615 h 4408712"/>
              <a:gd name="connsiteX41" fmla="*/ 0 w 6790102"/>
              <a:gd name="connsiteY41" fmla="*/ 1278526 h 4408712"/>
              <a:gd name="connsiteX42" fmla="*/ 0 w 6790102"/>
              <a:gd name="connsiteY42" fmla="*/ 815612 h 4408712"/>
              <a:gd name="connsiteX43" fmla="*/ 0 w 6790102"/>
              <a:gd name="connsiteY43" fmla="*/ 0 h 440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90102" h="4408712" extrusionOk="0">
                <a:moveTo>
                  <a:pt x="0" y="0"/>
                </a:moveTo>
                <a:cubicBezTo>
                  <a:pt x="131987" y="-35744"/>
                  <a:pt x="195432" y="40803"/>
                  <a:pt x="362139" y="0"/>
                </a:cubicBezTo>
                <a:cubicBezTo>
                  <a:pt x="528846" y="-40803"/>
                  <a:pt x="601719" y="48844"/>
                  <a:pt x="792179" y="0"/>
                </a:cubicBezTo>
                <a:cubicBezTo>
                  <a:pt x="982639" y="-48844"/>
                  <a:pt x="1115484" y="27191"/>
                  <a:pt x="1290119" y="0"/>
                </a:cubicBezTo>
                <a:cubicBezTo>
                  <a:pt x="1464754" y="-27191"/>
                  <a:pt x="1623886" y="18220"/>
                  <a:pt x="1720159" y="0"/>
                </a:cubicBezTo>
                <a:cubicBezTo>
                  <a:pt x="1816432" y="-18220"/>
                  <a:pt x="1995127" y="53277"/>
                  <a:pt x="2218100" y="0"/>
                </a:cubicBezTo>
                <a:cubicBezTo>
                  <a:pt x="2441073" y="-53277"/>
                  <a:pt x="2570205" y="34073"/>
                  <a:pt x="2716041" y="0"/>
                </a:cubicBezTo>
                <a:cubicBezTo>
                  <a:pt x="2861877" y="-34073"/>
                  <a:pt x="3000240" y="41843"/>
                  <a:pt x="3213982" y="0"/>
                </a:cubicBezTo>
                <a:cubicBezTo>
                  <a:pt x="3427724" y="-41843"/>
                  <a:pt x="3398169" y="15097"/>
                  <a:pt x="3576120" y="0"/>
                </a:cubicBezTo>
                <a:cubicBezTo>
                  <a:pt x="3754071" y="-15097"/>
                  <a:pt x="3944756" y="14270"/>
                  <a:pt x="4141962" y="0"/>
                </a:cubicBezTo>
                <a:cubicBezTo>
                  <a:pt x="4339168" y="-14270"/>
                  <a:pt x="4420161" y="21227"/>
                  <a:pt x="4572002" y="0"/>
                </a:cubicBezTo>
                <a:cubicBezTo>
                  <a:pt x="4723843" y="-21227"/>
                  <a:pt x="4838448" y="49948"/>
                  <a:pt x="5002042" y="0"/>
                </a:cubicBezTo>
                <a:cubicBezTo>
                  <a:pt x="5165636" y="-49948"/>
                  <a:pt x="5342978" y="29260"/>
                  <a:pt x="5635785" y="0"/>
                </a:cubicBezTo>
                <a:cubicBezTo>
                  <a:pt x="5928592" y="-29260"/>
                  <a:pt x="5860637" y="39198"/>
                  <a:pt x="5997923" y="0"/>
                </a:cubicBezTo>
                <a:cubicBezTo>
                  <a:pt x="6135209" y="-39198"/>
                  <a:pt x="6580033" y="14347"/>
                  <a:pt x="6790102" y="0"/>
                </a:cubicBezTo>
                <a:cubicBezTo>
                  <a:pt x="6825517" y="229840"/>
                  <a:pt x="6723605" y="495585"/>
                  <a:pt x="6790102" y="639263"/>
                </a:cubicBezTo>
                <a:cubicBezTo>
                  <a:pt x="6856599" y="782941"/>
                  <a:pt x="6744983" y="1007480"/>
                  <a:pt x="6790102" y="1102178"/>
                </a:cubicBezTo>
                <a:cubicBezTo>
                  <a:pt x="6835221" y="1196876"/>
                  <a:pt x="6739683" y="1394558"/>
                  <a:pt x="6790102" y="1653267"/>
                </a:cubicBezTo>
                <a:cubicBezTo>
                  <a:pt x="6840521" y="1911976"/>
                  <a:pt x="6789965" y="2048013"/>
                  <a:pt x="6790102" y="2248443"/>
                </a:cubicBezTo>
                <a:cubicBezTo>
                  <a:pt x="6790239" y="2448873"/>
                  <a:pt x="6773290" y="2658207"/>
                  <a:pt x="6790102" y="2843619"/>
                </a:cubicBezTo>
                <a:cubicBezTo>
                  <a:pt x="6806914" y="3029031"/>
                  <a:pt x="6778934" y="3215984"/>
                  <a:pt x="6790102" y="3350621"/>
                </a:cubicBezTo>
                <a:cubicBezTo>
                  <a:pt x="6801270" y="3485258"/>
                  <a:pt x="6769324" y="3665510"/>
                  <a:pt x="6790102" y="3813536"/>
                </a:cubicBezTo>
                <a:cubicBezTo>
                  <a:pt x="6810880" y="3961562"/>
                  <a:pt x="6754838" y="4197795"/>
                  <a:pt x="6790102" y="4408712"/>
                </a:cubicBezTo>
                <a:cubicBezTo>
                  <a:pt x="6594464" y="4437487"/>
                  <a:pt x="6534248" y="4360505"/>
                  <a:pt x="6292161" y="4408712"/>
                </a:cubicBezTo>
                <a:cubicBezTo>
                  <a:pt x="6050074" y="4456919"/>
                  <a:pt x="6011808" y="4393830"/>
                  <a:pt x="5930022" y="4408712"/>
                </a:cubicBezTo>
                <a:cubicBezTo>
                  <a:pt x="5848236" y="4423594"/>
                  <a:pt x="5560120" y="4358478"/>
                  <a:pt x="5364181" y="4408712"/>
                </a:cubicBezTo>
                <a:cubicBezTo>
                  <a:pt x="5168242" y="4458946"/>
                  <a:pt x="4914187" y="4369337"/>
                  <a:pt x="4662537" y="4408712"/>
                </a:cubicBezTo>
                <a:cubicBezTo>
                  <a:pt x="4410887" y="4448087"/>
                  <a:pt x="4406276" y="4380661"/>
                  <a:pt x="4232497" y="4408712"/>
                </a:cubicBezTo>
                <a:cubicBezTo>
                  <a:pt x="4058718" y="4436763"/>
                  <a:pt x="3734941" y="4387972"/>
                  <a:pt x="3598754" y="4408712"/>
                </a:cubicBezTo>
                <a:cubicBezTo>
                  <a:pt x="3462567" y="4429452"/>
                  <a:pt x="3370323" y="4402562"/>
                  <a:pt x="3236615" y="4408712"/>
                </a:cubicBezTo>
                <a:cubicBezTo>
                  <a:pt x="3102907" y="4414862"/>
                  <a:pt x="2879483" y="4352666"/>
                  <a:pt x="2738674" y="4408712"/>
                </a:cubicBezTo>
                <a:cubicBezTo>
                  <a:pt x="2597865" y="4464758"/>
                  <a:pt x="2184017" y="4349846"/>
                  <a:pt x="2037031" y="4408712"/>
                </a:cubicBezTo>
                <a:cubicBezTo>
                  <a:pt x="1890045" y="4467578"/>
                  <a:pt x="1606370" y="4342273"/>
                  <a:pt x="1471189" y="4408712"/>
                </a:cubicBezTo>
                <a:cubicBezTo>
                  <a:pt x="1336008" y="4475151"/>
                  <a:pt x="1209160" y="4398255"/>
                  <a:pt x="1109050" y="4408712"/>
                </a:cubicBezTo>
                <a:cubicBezTo>
                  <a:pt x="1008940" y="4419169"/>
                  <a:pt x="719890" y="4380425"/>
                  <a:pt x="611109" y="4408712"/>
                </a:cubicBezTo>
                <a:cubicBezTo>
                  <a:pt x="502328" y="4436999"/>
                  <a:pt x="190033" y="4350548"/>
                  <a:pt x="0" y="4408712"/>
                </a:cubicBezTo>
                <a:cubicBezTo>
                  <a:pt x="-30118" y="4231417"/>
                  <a:pt x="30766" y="4082172"/>
                  <a:pt x="0" y="3857623"/>
                </a:cubicBezTo>
                <a:cubicBezTo>
                  <a:pt x="-30766" y="3633074"/>
                  <a:pt x="54237" y="3546677"/>
                  <a:pt x="0" y="3394708"/>
                </a:cubicBezTo>
                <a:cubicBezTo>
                  <a:pt x="-54237" y="3242739"/>
                  <a:pt x="26338" y="3103175"/>
                  <a:pt x="0" y="2931793"/>
                </a:cubicBezTo>
                <a:cubicBezTo>
                  <a:pt x="-26338" y="2760411"/>
                  <a:pt x="27385" y="2599168"/>
                  <a:pt x="0" y="2424792"/>
                </a:cubicBezTo>
                <a:cubicBezTo>
                  <a:pt x="-27385" y="2250416"/>
                  <a:pt x="68157" y="1979035"/>
                  <a:pt x="0" y="1829615"/>
                </a:cubicBezTo>
                <a:cubicBezTo>
                  <a:pt x="-68157" y="1680195"/>
                  <a:pt x="36303" y="1460220"/>
                  <a:pt x="0" y="1278526"/>
                </a:cubicBezTo>
                <a:cubicBezTo>
                  <a:pt x="-36303" y="1096832"/>
                  <a:pt x="24679" y="959238"/>
                  <a:pt x="0" y="815612"/>
                </a:cubicBezTo>
                <a:cubicBezTo>
                  <a:pt x="-24679" y="671986"/>
                  <a:pt x="30389" y="31610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until exiting it, accounting for the different possibilities of entering the system?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758101" y="4874428"/>
            <a:ext cx="2304206" cy="1117053"/>
          </a:xfrm>
          <a:prstGeom prst="bentConnector3">
            <a:avLst>
              <a:gd name="adj1" fmla="val 5586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V="1">
            <a:off x="3758101" y="3106960"/>
            <a:ext cx="12700" cy="1767468"/>
          </a:xfrm>
          <a:prstGeom prst="bentConnector3">
            <a:avLst>
              <a:gd name="adj1" fmla="val 1016619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37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2880487" y="3679774"/>
            <a:ext cx="0" cy="6218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817535" y="4875545"/>
            <a:ext cx="2278452" cy="1115936"/>
          </a:xfrm>
          <a:prstGeom prst="bentConnector3">
            <a:avLst>
              <a:gd name="adj1" fmla="val 6158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8568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3">
            <a:extLst>
              <a:ext uri="{FF2B5EF4-FFF2-40B4-BE49-F238E27FC236}">
                <a16:creationId xmlns:a16="http://schemas.microsoft.com/office/drawing/2014/main" id="{4E93113E-5396-D7DF-1A21-6DC62BE5389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85688" y="3106960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Alarm clock outline">
            <a:extLst>
              <a:ext uri="{FF2B5EF4-FFF2-40B4-BE49-F238E27FC236}">
                <a16:creationId xmlns:a16="http://schemas.microsoft.com/office/drawing/2014/main" id="{62D5C74D-9D6C-FABB-8E09-89387973141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54459" y="2105922"/>
            <a:ext cx="914400" cy="914400"/>
          </a:xfrm>
          <a:prstGeom prst="rect">
            <a:avLst/>
          </a:prstGeom>
        </p:spPr>
      </p:pic>
      <p:grpSp>
        <p:nvGrpSpPr>
          <p:cNvPr id="44" name="Graphic 14" descr="Alarm clock outline">
            <a:extLst>
              <a:ext uri="{FF2B5EF4-FFF2-40B4-BE49-F238E27FC236}">
                <a16:creationId xmlns:a16="http://schemas.microsoft.com/office/drawing/2014/main" id="{D2F7B47A-B3C3-9EBA-6A75-50DEDB1B3B1B}"/>
              </a:ext>
            </a:extLst>
          </p:cNvPr>
          <p:cNvGrpSpPr/>
          <p:nvPr/>
        </p:nvGrpSpPr>
        <p:grpSpPr>
          <a:xfrm>
            <a:off x="8436945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8F4E35D-C366-10C6-6D0A-8FE0BCE07934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7D16804-76F2-E40B-E759-86D7C338B439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1FB84CA-EA5F-97E2-92C4-760C2227C85A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BF814FA-059C-137C-20C3-8AFAFE24C7C5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9" name="Graphic 48" descr="Alarm clock outline">
            <a:extLst>
              <a:ext uri="{FF2B5EF4-FFF2-40B4-BE49-F238E27FC236}">
                <a16:creationId xmlns:a16="http://schemas.microsoft.com/office/drawing/2014/main" id="{3F46FD6B-F92B-7D47-A0CD-67859BF98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6126" y="39169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940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AD2A-DE84-5BAA-686C-C3E182AE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091A4-3038-7EC0-A4B1-E9AC12A4D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long will a process run before finishing?</a:t>
            </a:r>
          </a:p>
          <a:p>
            <a:endParaRPr lang="en-US" dirty="0"/>
          </a:p>
          <a:p>
            <a:r>
              <a:rPr lang="en-US" dirty="0"/>
              <a:t>How long will a component in a machine last before breaking?</a:t>
            </a:r>
          </a:p>
          <a:p>
            <a:pPr lvl="1"/>
            <a:r>
              <a:rPr lang="en-US" dirty="0"/>
              <a:t>Use this to replace components before probability of breaking exceeds some tolerance level</a:t>
            </a:r>
          </a:p>
          <a:p>
            <a:pPr lvl="1"/>
            <a:endParaRPr lang="en-US" dirty="0"/>
          </a:p>
          <a:p>
            <a:r>
              <a:rPr lang="en-US" dirty="0"/>
              <a:t>Predicting the arrival rate of insurance claims</a:t>
            </a:r>
          </a:p>
          <a:p>
            <a:pPr lvl="1"/>
            <a:r>
              <a:rPr lang="en-US" dirty="0"/>
              <a:t>Use this to correlate insurance rates to claim risk</a:t>
            </a:r>
          </a:p>
          <a:p>
            <a:pPr lvl="1"/>
            <a:endParaRPr lang="en-US" dirty="0"/>
          </a:p>
          <a:p>
            <a:r>
              <a:rPr lang="en-US" dirty="0"/>
              <a:t>Various questions regarding queueing and inventory management</a:t>
            </a:r>
          </a:p>
          <a:p>
            <a:endParaRPr lang="en-US" dirty="0"/>
          </a:p>
          <a:p>
            <a:r>
              <a:rPr lang="en-US" b="1" dirty="0"/>
              <a:t>How long does a mosquito wait before biting again?</a:t>
            </a:r>
          </a:p>
        </p:txBody>
      </p:sp>
    </p:spTree>
    <p:extLst>
      <p:ext uri="{BB962C8B-B14F-4D97-AF65-F5344CB8AC3E}">
        <p14:creationId xmlns:p14="http://schemas.microsoft.com/office/powerpoint/2010/main" val="417457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Phase-type distributions model the dwell times in any continuous or discrete-time Markov chain on a finite state space</a:t>
                </a:r>
              </a:p>
              <a:p>
                <a:endParaRPr lang="en-US" dirty="0"/>
              </a:p>
              <a:p>
                <a:r>
                  <a:rPr lang="en-US" dirty="0"/>
                  <a:t>The simplest phase-type distribution is the </a:t>
                </a:r>
                <a:r>
                  <a:rPr lang="en-US" b="1" dirty="0"/>
                  <a:t>exponential distribution</a:t>
                </a:r>
              </a:p>
              <a:p>
                <a:r>
                  <a:rPr lang="en-US" dirty="0"/>
                  <a:t>The Erlang distribution –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same mean – is also a phase-type distribution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Coxian</a:t>
                </a:r>
                <a:r>
                  <a:rPr lang="en-US" dirty="0"/>
                  <a:t> distribution is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different means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8643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non-negative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a phase-type distribution if its distribution function is given by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the transient rate matrix*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such that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its diagonal elements are 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off-diagonal elements are nonnegative,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row sums are non-positive,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It is invertible.</a:t>
                </a:r>
              </a:p>
              <a:p>
                <a:pPr marL="0" indent="0">
                  <a:buNone/>
                </a:pPr>
                <a:r>
                  <a:rPr lang="en-US" dirty="0"/>
                  <a:t>The column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has nonnegative elements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80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6A46F8A-010D-2A55-FDB5-332B184D6A2D}"/>
              </a:ext>
            </a:extLst>
          </p:cNvPr>
          <p:cNvSpPr txBox="1"/>
          <p:nvPr/>
        </p:nvSpPr>
        <p:spPr>
          <a:xfrm>
            <a:off x="615244" y="6176963"/>
            <a:ext cx="424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</a:t>
            </a:r>
            <a:r>
              <a:rPr lang="en-US" dirty="0" err="1"/>
              <a:t>subintensity</a:t>
            </a:r>
            <a:r>
              <a:rPr lang="en-US" dirty="0"/>
              <a:t> matrix or </a:t>
            </a:r>
            <a:r>
              <a:rPr lang="en-US" dirty="0" err="1"/>
              <a:t>subgenerator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535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Basic examples: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Exponential: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/>
                  <a:t>Erlang: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 err="1"/>
                  <a:t>Coxian</a:t>
                </a:r>
                <a:r>
                  <a:rPr lang="en-US" sz="2000" b="1" dirty="0"/>
                  <a:t>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/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5796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7966-9B69-5D37-10FE-639124B6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PH-distributions look like?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4012A-9E10-1D4A-9904-E9D78C373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211" y="1240266"/>
            <a:ext cx="7740203" cy="5621831"/>
          </a:xfrm>
        </p:spPr>
      </p:pic>
    </p:spTree>
    <p:extLst>
      <p:ext uri="{BB962C8B-B14F-4D97-AF65-F5344CB8AC3E}">
        <p14:creationId xmlns:p14="http://schemas.microsoft.com/office/powerpoint/2010/main" val="4697989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2D284C-BB7A-7332-3CA7-9088F1FD91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9185" y="2819331"/>
            <a:ext cx="4438700" cy="10424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D540E4-1072-A9CF-2DF0-19C0854028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4116" y="1585393"/>
            <a:ext cx="4663440" cy="3510299"/>
          </a:xfrm>
        </p:spPr>
      </p:pic>
    </p:spTree>
    <p:extLst>
      <p:ext uri="{BB962C8B-B14F-4D97-AF65-F5344CB8AC3E}">
        <p14:creationId xmlns:p14="http://schemas.microsoft.com/office/powerpoint/2010/main" val="775001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C28D7B-277B-5273-97DD-AD192436DF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1854" y="2399044"/>
            <a:ext cx="5941946" cy="186657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EF6ABD-0C92-27C5-A976-F09E9B8187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6071" y="1641017"/>
            <a:ext cx="4663440" cy="3382633"/>
          </a:xfrm>
        </p:spPr>
      </p:pic>
    </p:spTree>
    <p:extLst>
      <p:ext uri="{BB962C8B-B14F-4D97-AF65-F5344CB8AC3E}">
        <p14:creationId xmlns:p14="http://schemas.microsoft.com/office/powerpoint/2010/main" val="2310628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food&#10;&#10;Description automatically generated">
            <a:extLst>
              <a:ext uri="{FF2B5EF4-FFF2-40B4-BE49-F238E27FC236}">
                <a16:creationId xmlns:a16="http://schemas.microsoft.com/office/drawing/2014/main" id="{838CE03B-EB71-4540-08EA-544BA8ED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4" y="0"/>
            <a:ext cx="5163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190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Moments of a PH-distribution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000" dirty="0"/>
                  <a:t>.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in general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matrix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is called the </a:t>
                </a:r>
                <a:r>
                  <a:rPr lang="en-US" sz="2000" b="1" dirty="0"/>
                  <a:t>Green matrix</a:t>
                </a:r>
                <a:r>
                  <a:rPr lang="en-US" sz="2000" dirty="0"/>
                  <a:t>. It’s entries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are the average durations spent in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before transiting to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5337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Deriving a PH-distribution from a CTMC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Start with a continuous time Markov chain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+1×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transition-rate matrix *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The entries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are the instantaneous rates at which the CTMC transitions between states </a:t>
                </a:r>
                <a:br>
                  <a:rPr lang="en-US" sz="2000" dirty="0"/>
                </a:br>
                <a:r>
                  <a:rPr lang="en-US" sz="2000" dirty="0"/>
                  <a:t>with diagonal entries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so that the rows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all sum to zero (you have to go somewhere!).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Let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state be the absorbing state. Then the transient rate is extracted from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via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elements of the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000" dirty="0"/>
                  <a:t> give the probabilities of initially arriving in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644F83A-8FCE-74D3-9A41-B284A8C3E8D7}"/>
              </a:ext>
            </a:extLst>
          </p:cNvPr>
          <p:cNvSpPr txBox="1"/>
          <p:nvPr/>
        </p:nvSpPr>
        <p:spPr>
          <a:xfrm>
            <a:off x="615244" y="6176963"/>
            <a:ext cx="546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intensity matrix or infinitesimal generator matrix</a:t>
            </a:r>
          </a:p>
        </p:txBody>
      </p:sp>
    </p:spTree>
    <p:extLst>
      <p:ext uri="{BB962C8B-B14F-4D97-AF65-F5344CB8AC3E}">
        <p14:creationId xmlns:p14="http://schemas.microsoft.com/office/powerpoint/2010/main" val="42126520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sum, minimum, and maximum of PH-distributions is also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 set  of  PH-distributions  is  dense  in  the  set  of  probability distributions on the nonnegative half-line.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You can approximate any distribution representing a positive quantity (like time/duration) using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representations of PH-distributions are non-unique</a:t>
                </a:r>
              </a:p>
              <a:p>
                <a:pPr lvl="1"/>
                <a:r>
                  <a:rPr lang="en-US" dirty="0"/>
                  <a:t>Trivial example: modify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by adding a row and column of zeros, you get the same distribution (you artificially added another state which your CTMC doesn’t enter)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7514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</a:t>
                </a:r>
                <a:br>
                  <a:rPr lang="en-US" sz="2400" b="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164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AE4233A4-85A0-CC65-2918-E781840DD1C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257DAE0C-CA94-65AA-525B-4152BE45AE6E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4ED21A0C-5235-8E48-3AA7-540719DC2A86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or: Elbow 5">
            <a:extLst>
              <a:ext uri="{FF2B5EF4-FFF2-40B4-BE49-F238E27FC236}">
                <a16:creationId xmlns:a16="http://schemas.microsoft.com/office/drawing/2014/main" id="{D33B14A9-76B5-A087-30FF-F043B955797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9719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278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E4E6AB69-84DD-2B7D-7CCD-81CBB12A19E7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12B616D5-33A7-32F2-61DB-D33B484C258C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A9F25F2B-A22E-AE52-282F-7C077635E557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5">
            <a:extLst>
              <a:ext uri="{FF2B5EF4-FFF2-40B4-BE49-F238E27FC236}">
                <a16:creationId xmlns:a16="http://schemas.microsoft.com/office/drawing/2014/main" id="{801FB76A-BAE4-128D-4FCB-3F83E83188B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303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generalized </a:t>
                </a:r>
                <a:r>
                  <a:rPr lang="en-US" dirty="0"/>
                  <a:t>linear chain trick allows us to derive mean field ODEs any phase-type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Given a PH-distribution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dirty="0"/>
                  <a:t>, the corresponding mean field ODEs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the rate of flow into the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719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dirty="0"/>
              <a:t>If we know the PH-distribution,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</p:txBody>
      </p:sp>
    </p:spTree>
    <p:extLst>
      <p:ext uri="{BB962C8B-B14F-4D97-AF65-F5344CB8AC3E}">
        <p14:creationId xmlns:p14="http://schemas.microsoft.com/office/powerpoint/2010/main" val="9889065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b="1" dirty="0"/>
              <a:t>If we know the PH-distribution</a:t>
            </a:r>
            <a:r>
              <a:rPr lang="en-US" dirty="0"/>
              <a:t>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How do we identify the right PH-distribution?</a:t>
            </a:r>
          </a:p>
        </p:txBody>
      </p:sp>
    </p:spTree>
    <p:extLst>
      <p:ext uri="{BB962C8B-B14F-4D97-AF65-F5344CB8AC3E}">
        <p14:creationId xmlns:p14="http://schemas.microsoft.com/office/powerpoint/2010/main" val="31905955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Remember PH-distributions only represent one type of data: the time it takes to “exit” a Markov chain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Expectation-maximization (EM) algorithm:</a:t>
                </a:r>
              </a:p>
              <a:p>
                <a:pPr marL="0" indent="0">
                  <a:buNone/>
                </a:pPr>
                <a:r>
                  <a:rPr lang="en-US" u="sng" dirty="0"/>
                  <a:t>Goal:</a:t>
                </a:r>
                <a:r>
                  <a:rPr lang="en-US" dirty="0"/>
                  <a:t> Given a set of dwell-times, determine the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that best fit the data.</a:t>
                </a:r>
              </a:p>
              <a:p>
                <a:pPr marL="0" indent="0">
                  <a:buNone/>
                </a:pPr>
                <a:r>
                  <a:rPr lang="en-US" dirty="0"/>
                  <a:t>Start with an initial guess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Instead of directly maximizing the exact likelihood, we construct a likelihood function with associated measures of the distribution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Did the chain start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much time was spent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total?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many transitions were there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We can’t actually know these quantities from the data, so we replace them with their expected values from our initial guess and the given data.</a:t>
                </a:r>
              </a:p>
              <a:p>
                <a:pPr marL="0" indent="0">
                  <a:buNone/>
                </a:pPr>
                <a:r>
                  <a:rPr lang="en-US" dirty="0"/>
                  <a:t>Then, update the parameters so that the likelihood (using the approximated 1. – 3.) is maximized.</a:t>
                </a:r>
              </a:p>
              <a:p>
                <a:pPr marL="0" indent="0">
                  <a:buNone/>
                </a:pPr>
                <a:r>
                  <a:rPr lang="en-US" dirty="0"/>
                  <a:t>Repeat.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73456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EM-algorithm preserves any structure in your initial guess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Any zeroes in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which represent inaccessible transitions, will be preserved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Any algebraic relations among the entries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can be preserved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299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ne.0050464.s007">
            <a:hlinkClick r:id="" action="ppaction://media"/>
            <a:extLst>
              <a:ext uri="{FF2B5EF4-FFF2-40B4-BE49-F238E27FC236}">
                <a16:creationId xmlns:a16="http://schemas.microsoft.com/office/drawing/2014/main" id="{862679F5-11DE-BC57-E142-9BE567876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3562" y="0"/>
            <a:ext cx="8524875" cy="681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C57C8-3087-4BA5-FE91-C8B4913B00CE}"/>
              </a:ext>
            </a:extLst>
          </p:cNvPr>
          <p:cNvSpPr txBox="1"/>
          <p:nvPr/>
        </p:nvSpPr>
        <p:spPr>
          <a:xfrm>
            <a:off x="9919062" y="5071878"/>
            <a:ext cx="20900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Choumet</a:t>
            </a:r>
            <a:r>
              <a:rPr lang="en-US" sz="1100" dirty="0">
                <a:solidFill>
                  <a:schemeClr val="bg1"/>
                </a:solidFill>
              </a:rPr>
              <a:t> et al. (2012). Visualizing non infectious and infectious Anopheles gambiae blood feedings in naive and saliva-immunized mice.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7</a:t>
            </a:r>
            <a:r>
              <a:rPr lang="en-US" sz="1100" dirty="0">
                <a:solidFill>
                  <a:schemeClr val="bg1"/>
                </a:solidFill>
              </a:rPr>
              <a:t>(12), e50464. https://doi.org/10.1371/journal.pone.0050464</a:t>
            </a:r>
          </a:p>
        </p:txBody>
      </p:sp>
    </p:spTree>
    <p:extLst>
      <p:ext uri="{BB962C8B-B14F-4D97-AF65-F5344CB8AC3E}">
        <p14:creationId xmlns:p14="http://schemas.microsoft.com/office/powerpoint/2010/main" val="233763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This is a hard problem!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Even for just 4 states, you’re fitting 20 parameters!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 are many local maxima you could get stuck at!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Unless you impose a lot of structure on the initial guess, the parameters you estimate will not be interpretable!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Primarily, this process is useful if you just want to make sure your distribution matches the moments of your data up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aseline="30000" dirty="0"/>
                  <a:t>th</a:t>
                </a:r>
                <a:r>
                  <a:rPr lang="en-US" dirty="0"/>
                  <a:t> moment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958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239524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integrate mosquito feeding behaviors into disease transmission models?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188" y="3509492"/>
            <a:ext cx="11384924" cy="3161763"/>
          </a:xfrm>
        </p:spPr>
        <p:txBody>
          <a:bodyPr>
            <a:normAutofit/>
          </a:bodyPr>
          <a:lstStyle/>
          <a:p>
            <a:r>
              <a:rPr lang="en-US" sz="2200" dirty="0"/>
              <a:t>To determine the effects of                                                          on population-level transmission risk</a:t>
            </a:r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B372E-91E7-C9BA-F775-0C793D4F92AE}"/>
              </a:ext>
            </a:extLst>
          </p:cNvPr>
          <p:cNvSpPr txBox="1"/>
          <p:nvPr/>
        </p:nvSpPr>
        <p:spPr>
          <a:xfrm>
            <a:off x="3490176" y="3429000"/>
            <a:ext cx="4055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blood-feeding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personal protective measures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940156" y="5280336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635615" y="5975796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1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15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8241"/>
            <a:ext cx="10515600" cy="1864148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go from this coarse description of mosquito feeding behaviors 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</a:rPr>
              <a:t>to a mechanistic model?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658" y="267237"/>
            <a:ext cx="11384924" cy="3161763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1049626" y="2038081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745085" y="2733541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34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A661F8-71FF-BC4B-D3BA-958FBA51B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DAE30F4-A33B-C26C-C28A-279CEEA38A46}"/>
              </a:ext>
            </a:extLst>
          </p:cNvPr>
          <p:cNvSpPr/>
          <p:nvPr/>
        </p:nvSpPr>
        <p:spPr>
          <a:xfrm>
            <a:off x="4501186" y="383004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571E919-8F12-9850-A7C1-CD70F181D0A6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4471292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59117F7-7EF2-CC4B-7DC8-099FC7E93AB3}"/>
              </a:ext>
            </a:extLst>
          </p:cNvPr>
          <p:cNvCxnSpPr>
            <a:cxnSpLocks/>
            <a:stCxn id="20" idx="3"/>
            <a:endCxn id="5" idx="3"/>
          </p:cNvCxnSpPr>
          <p:nvPr/>
        </p:nvCxnSpPr>
        <p:spPr>
          <a:xfrm flipV="1">
            <a:off x="6331786" y="128285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E0172D-48EC-B446-6AC6-FF5B73C76E4D}"/>
              </a:ext>
            </a:extLst>
          </p:cNvPr>
          <p:cNvGrpSpPr/>
          <p:nvPr/>
        </p:nvGrpSpPr>
        <p:grpSpPr>
          <a:xfrm>
            <a:off x="8520339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EABA0010-353C-3BE0-FED8-9CEEE03626FF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EABA0010-353C-3BE0-FED8-9CEEE03626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3CF420D-E850-AE45-6264-1BA0A92AE851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7C9EC21-429B-42B4-A775-9D290683F925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9F57E2D8-E267-A3FF-7315-369AE6A1D45B}"/>
                  </a:ext>
                </a:extLst>
              </p:cNvPr>
              <p:cNvSpPr/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9F57E2D8-E267-A3FF-7315-369AE6A1D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4320A949-8906-1C23-B955-4DEB8253AC52}"/>
              </a:ext>
            </a:extLst>
          </p:cNvPr>
          <p:cNvSpPr/>
          <p:nvPr/>
        </p:nvSpPr>
        <p:spPr>
          <a:xfrm>
            <a:off x="10211232" y="417917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FF56ECF-59E3-445F-5716-7942AA2EA0FC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21885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299684B-DF0A-4EF9-0BB1-512B5698EFD1}"/>
              </a:ext>
            </a:extLst>
          </p:cNvPr>
          <p:cNvCxnSpPr>
            <a:cxnSpLocks/>
            <a:stCxn id="78" idx="2"/>
            <a:endCxn id="20" idx="0"/>
          </p:cNvCxnSpPr>
          <p:nvPr/>
        </p:nvCxnSpPr>
        <p:spPr>
          <a:xfrm>
            <a:off x="5454172" y="1855668"/>
            <a:ext cx="0" cy="2042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0847C57-D966-FFF9-23AE-455383D9188A}"/>
              </a:ext>
            </a:extLst>
          </p:cNvPr>
          <p:cNvSpPr/>
          <p:nvPr/>
        </p:nvSpPr>
        <p:spPr>
          <a:xfrm>
            <a:off x="4576557" y="391128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A1E6EEC-CF58-5642-E2E6-6D22E7FEDB3B}"/>
              </a:ext>
            </a:extLst>
          </p:cNvPr>
          <p:cNvSpPr/>
          <p:nvPr/>
        </p:nvSpPr>
        <p:spPr>
          <a:xfrm>
            <a:off x="6038058" y="387138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D15B388-ECB1-CD2A-F481-735FCE24EBB7}"/>
              </a:ext>
            </a:extLst>
          </p:cNvPr>
          <p:cNvGrpSpPr/>
          <p:nvPr/>
        </p:nvGrpSpPr>
        <p:grpSpPr>
          <a:xfrm>
            <a:off x="2038404" y="389847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13B47BA-4C78-36A2-9C9E-86F93099CCA8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13B47BA-4C78-36A2-9C9E-86F93099CC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6768776-8483-D0AE-0B2D-5A60EE838CC1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E98D559-6524-CE7E-06FA-93F159CE43E7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46C72E-1B37-0753-A186-068CB56A7D64}"/>
                  </a:ext>
                </a:extLst>
              </p:cNvPr>
              <p:cNvSpPr txBox="1"/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46C72E-1B37-0753-A186-068CB56A7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9DA4DA-8D00-FE91-7C59-3F325C295D73}"/>
                  </a:ext>
                </a:extLst>
              </p:cNvPr>
              <p:cNvSpPr txBox="1"/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9DA4DA-8D00-FE91-7C59-3F325C295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blipFill>
                <a:blip r:embed="rId6"/>
                <a:stretch>
                  <a:fillRect l="-22807" r="-12281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5488AF-4252-2A54-6348-B7B66693A621}"/>
                  </a:ext>
                </a:extLst>
              </p:cNvPr>
              <p:cNvSpPr txBox="1"/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5488AF-4252-2A54-6348-B7B66693A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blipFill>
                <a:blip r:embed="rId7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3CB9E9-46A8-F11F-D84D-5A00F0DA8D62}"/>
                  </a:ext>
                </a:extLst>
              </p:cNvPr>
              <p:cNvSpPr txBox="1"/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3CB9E9-46A8-F11F-D84D-5A00F0DA8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blipFill>
                <a:blip r:embed="rId8"/>
                <a:stretch>
                  <a:fillRect l="-19355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31720DA-FE70-6EEB-1A16-64C87933AC9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4452464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4CC4EA-445D-042E-B468-283F2FCC8375}"/>
                  </a:ext>
                </a:extLst>
              </p:cNvPr>
              <p:cNvSpPr txBox="1"/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4CC4EA-445D-042E-B468-283F2FCC8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blipFill>
                <a:blip r:embed="rId9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DE61272-1606-830E-B495-F343B8BC9C3A}"/>
              </a:ext>
            </a:extLst>
          </p:cNvPr>
          <p:cNvCxnSpPr>
            <a:cxnSpLocks/>
          </p:cNvCxnSpPr>
          <p:nvPr/>
        </p:nvCxnSpPr>
        <p:spPr>
          <a:xfrm>
            <a:off x="5454172" y="5044106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7642CF-BF13-3A6B-DBA8-852664B76A51}"/>
                  </a:ext>
                </a:extLst>
              </p:cNvPr>
              <p:cNvSpPr txBox="1"/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7642CF-BF13-3A6B-DBA8-852664B76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blipFill>
                <a:blip r:embed="rId10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C17B66-360F-27FF-8D1F-97B319CD9987}"/>
              </a:ext>
            </a:extLst>
          </p:cNvPr>
          <p:cNvCxnSpPr>
            <a:cxnSpLocks/>
          </p:cNvCxnSpPr>
          <p:nvPr/>
        </p:nvCxnSpPr>
        <p:spPr>
          <a:xfrm>
            <a:off x="5454172" y="9628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9BECE6-A856-F684-DE86-C80C18D8DE68}"/>
                  </a:ext>
                </a:extLst>
              </p:cNvPr>
              <p:cNvSpPr txBox="1"/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9BECE6-A856-F684-DE86-C80C18D8D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B87015-0234-655F-97F2-240E6B361D9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396820" y="9628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6F2B96-BBB6-2599-8859-5E3F1D66AD56}"/>
                  </a:ext>
                </a:extLst>
              </p:cNvPr>
              <p:cNvSpPr txBox="1"/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6F2B96-BBB6-2599-8859-5E3F1D66A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blipFill>
                <a:blip r:embed="rId12"/>
                <a:stretch>
                  <a:fillRect l="-33333" r="-25641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703B79-CCB6-F114-B8D3-9F365AA58CF0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897018" y="5044106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2522C3-01E4-C8C2-67A5-C2D668B8B53E}"/>
                  </a:ext>
                </a:extLst>
              </p:cNvPr>
              <p:cNvSpPr txBox="1"/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2522C3-01E4-C8C2-67A5-C2D668B8B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blipFill>
                <a:blip r:embed="rId13"/>
                <a:stretch>
                  <a:fillRect l="-46154" r="-5384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7282FF-9837-5EDA-3DFD-F04D8019B52B}"/>
                  </a:ext>
                </a:extLst>
              </p:cNvPr>
              <p:cNvSpPr txBox="1"/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diag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7282FF-9837-5EDA-3DFD-F04D8019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7E49040-8BAD-C322-42BD-8B7A3D485CC1}"/>
              </a:ext>
            </a:extLst>
          </p:cNvPr>
          <p:cNvSpPr/>
          <p:nvPr/>
        </p:nvSpPr>
        <p:spPr>
          <a:xfrm>
            <a:off x="4436793" y="375920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EC4B38-DD08-968B-91D5-0E1E2AF7B507}"/>
              </a:ext>
            </a:extLst>
          </p:cNvPr>
          <p:cNvSpPr/>
          <p:nvPr/>
        </p:nvSpPr>
        <p:spPr>
          <a:xfrm>
            <a:off x="4363816" y="3705552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4D67EB0-D21D-E365-2184-3B151B7585EB}"/>
                  </a:ext>
                </a:extLst>
              </p:cNvPr>
              <p:cNvSpPr/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Biting stage</a:t>
                </a:r>
                <a:r>
                  <a:rPr lang="en-US" sz="1600" b="1" u="sng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4D67EB0-D21D-E365-2184-3B151B758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3A2C5E7E-F300-9670-5E88-32C7590C32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52113" y="3845336"/>
            <a:ext cx="108631" cy="250713"/>
          </a:xfrm>
          <a:prstGeom prst="curvedConnector4">
            <a:avLst>
              <a:gd name="adj1" fmla="val -1031255"/>
              <a:gd name="adj2" fmla="val 650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6C11FF-00C6-D89D-D3AB-049B8C7CCA0C}"/>
                  </a:ext>
                </a:extLst>
              </p:cNvPr>
              <p:cNvSpPr txBox="1"/>
              <p:nvPr/>
            </p:nvSpPr>
            <p:spPr>
              <a:xfrm>
                <a:off x="6428997" y="5301694"/>
                <a:ext cx="46201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Phase-type</a:t>
                </a:r>
                <a:r>
                  <a:rPr lang="en-US" b="1" dirty="0"/>
                  <a:t> distributed time between bites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6C11FF-00C6-D89D-D3AB-049B8C7C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7" y="5301694"/>
                <a:ext cx="4620111" cy="646331"/>
              </a:xfrm>
              <a:prstGeom prst="rect">
                <a:avLst/>
              </a:prstGeom>
              <a:blipFill>
                <a:blip r:embed="rId16"/>
                <a:stretch>
                  <a:fillRect l="-1187" t="-4717" r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22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A744CE-5117-7D7C-EDBA-3AF1F98E153D}"/>
              </a:ext>
            </a:extLst>
          </p:cNvPr>
          <p:cNvSpPr/>
          <p:nvPr/>
        </p:nvSpPr>
        <p:spPr>
          <a:xfrm>
            <a:off x="3418066" y="310511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C96656-EE24-118A-D441-50DF1C3F7DA9}"/>
              </a:ext>
            </a:extLst>
          </p:cNvPr>
          <p:cNvCxnSpPr>
            <a:cxnSpLocks/>
          </p:cNvCxnSpPr>
          <p:nvPr/>
        </p:nvCxnSpPr>
        <p:spPr>
          <a:xfrm>
            <a:off x="2710513" y="3746362"/>
            <a:ext cx="566638" cy="151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D6E9F40-B672-B907-982D-646A22724A85}"/>
              </a:ext>
            </a:extLst>
          </p:cNvPr>
          <p:cNvCxnSpPr>
            <a:cxnSpLocks/>
          </p:cNvCxnSpPr>
          <p:nvPr/>
        </p:nvCxnSpPr>
        <p:spPr>
          <a:xfrm flipV="1">
            <a:off x="5248666" y="1186575"/>
            <a:ext cx="3943782" cy="2559787"/>
          </a:xfrm>
          <a:prstGeom prst="bentConnector3">
            <a:avLst>
              <a:gd name="adj1" fmla="val 10554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9832F32-C64D-B2F6-0F31-4C6CD1CAF1F0}"/>
              </a:ext>
            </a:extLst>
          </p:cNvPr>
          <p:cNvGrpSpPr/>
          <p:nvPr/>
        </p:nvGrpSpPr>
        <p:grpSpPr>
          <a:xfrm>
            <a:off x="7437219" y="61376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1D75ABC4-E7A2-4FBD-97FF-F4B849D9EF1B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1D75ABC4-E7A2-4FBD-97FF-F4B849D9EF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3B5CFA2-409D-EB74-E8D8-382833AFD1AE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B79DCF9-B582-BE29-5206-E5CEAAE40E6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C3448BF-1CF5-07EF-261B-F087A2502897}"/>
                  </a:ext>
                </a:extLst>
              </p:cNvPr>
              <p:cNvSpPr/>
              <p:nvPr/>
            </p:nvSpPr>
            <p:spPr>
              <a:xfrm>
                <a:off x="3493438" y="61376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C3448BF-1CF5-07EF-261B-F087A2502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61376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9415A58E-997C-11AE-16E0-034BA1A6E178}"/>
              </a:ext>
            </a:extLst>
          </p:cNvPr>
          <p:cNvSpPr/>
          <p:nvPr/>
        </p:nvSpPr>
        <p:spPr>
          <a:xfrm>
            <a:off x="9128112" y="345424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D2559C-AFFB-3B88-652D-BA2C6680CFA8}"/>
              </a:ext>
            </a:extLst>
          </p:cNvPr>
          <p:cNvCxnSpPr>
            <a:cxnSpLocks/>
          </p:cNvCxnSpPr>
          <p:nvPr/>
        </p:nvCxnSpPr>
        <p:spPr>
          <a:xfrm flipH="1" flipV="1">
            <a:off x="5248666" y="1186574"/>
            <a:ext cx="21885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8994EF-76FF-4AD7-2B6C-0FF1D65054A5}"/>
              </a:ext>
            </a:extLst>
          </p:cNvPr>
          <p:cNvCxnSpPr>
            <a:cxnSpLocks/>
          </p:cNvCxnSpPr>
          <p:nvPr/>
        </p:nvCxnSpPr>
        <p:spPr>
          <a:xfrm flipH="1">
            <a:off x="4370645" y="1759388"/>
            <a:ext cx="407" cy="1204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74E1650-857C-3A5B-F383-5A61C7BC9BA9}"/>
              </a:ext>
            </a:extLst>
          </p:cNvPr>
          <p:cNvSpPr/>
          <p:nvPr/>
        </p:nvSpPr>
        <p:spPr>
          <a:xfrm>
            <a:off x="3493437" y="318635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631C69F-7F9E-F359-CDED-DCBC3257D1D7}"/>
              </a:ext>
            </a:extLst>
          </p:cNvPr>
          <p:cNvSpPr/>
          <p:nvPr/>
        </p:nvSpPr>
        <p:spPr>
          <a:xfrm>
            <a:off x="4954938" y="314645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E9476E-FCB4-21BD-10D4-EC1314C9717C}"/>
              </a:ext>
            </a:extLst>
          </p:cNvPr>
          <p:cNvGrpSpPr/>
          <p:nvPr/>
        </p:nvGrpSpPr>
        <p:grpSpPr>
          <a:xfrm>
            <a:off x="955284" y="317354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2D32EB19-64CA-E1FC-DEFA-1B620DC5B456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2D32EB19-64CA-E1FC-DEFA-1B620DC5B4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3BC05A-0423-6668-7C0C-5BBFB6AF46E5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7C7CC4-E41A-EF63-319A-43A3ACB50845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72F92E-59F6-4065-9D3C-C68F62227ACF}"/>
                  </a:ext>
                </a:extLst>
              </p:cNvPr>
              <p:cNvSpPr txBox="1"/>
              <p:nvPr/>
            </p:nvSpPr>
            <p:spPr>
              <a:xfrm>
                <a:off x="2818656" y="3243672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72F92E-59F6-4065-9D3C-C68F62227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656" y="3243672"/>
                <a:ext cx="350352" cy="395236"/>
              </a:xfrm>
              <a:prstGeom prst="rect">
                <a:avLst/>
              </a:prstGeom>
              <a:blipFill>
                <a:blip r:embed="rId5"/>
                <a:stretch>
                  <a:fillRect l="-22414" r="-1206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F1F8CD-7B85-A943-5B66-26DD26F2361F}"/>
                  </a:ext>
                </a:extLst>
              </p:cNvPr>
              <p:cNvSpPr txBox="1"/>
              <p:nvPr/>
            </p:nvSpPr>
            <p:spPr>
              <a:xfrm>
                <a:off x="3877699" y="2176751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F1F8CD-7B85-A943-5B66-26DD26F23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699" y="2176751"/>
                <a:ext cx="381258" cy="369332"/>
              </a:xfrm>
              <a:prstGeom prst="rect">
                <a:avLst/>
              </a:prstGeom>
              <a:blipFill>
                <a:blip r:embed="rId6"/>
                <a:stretch>
                  <a:fillRect l="-19048" r="-31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E3E910-6992-07FE-BB3C-BF5920F01677}"/>
                  </a:ext>
                </a:extLst>
              </p:cNvPr>
              <p:cNvSpPr txBox="1"/>
              <p:nvPr/>
            </p:nvSpPr>
            <p:spPr>
              <a:xfrm>
                <a:off x="6153115" y="61783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E3E910-6992-07FE-BB3C-BF5920F01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115" y="617831"/>
                <a:ext cx="379656" cy="369332"/>
              </a:xfrm>
              <a:prstGeom prst="rect">
                <a:avLst/>
              </a:prstGeom>
              <a:blipFill>
                <a:blip r:embed="rId7"/>
                <a:stretch>
                  <a:fillRect l="-19048" r="-31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2351EC-1003-F8BB-DCF4-F63BBB226CD0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1223" y="3727534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B44526-97C6-4355-878F-834E606B99DD}"/>
                  </a:ext>
                </a:extLst>
              </p:cNvPr>
              <p:cNvSpPr txBox="1"/>
              <p:nvPr/>
            </p:nvSpPr>
            <p:spPr>
              <a:xfrm>
                <a:off x="0" y="3269576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B44526-97C6-4355-878F-834E606B9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69576"/>
                <a:ext cx="971933" cy="369332"/>
              </a:xfrm>
              <a:prstGeom prst="rect">
                <a:avLst/>
              </a:prstGeom>
              <a:blipFill>
                <a:blip r:embed="rId8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C10B11-02D5-7BDD-641C-C3228C246483}"/>
              </a:ext>
            </a:extLst>
          </p:cNvPr>
          <p:cNvCxnSpPr>
            <a:cxnSpLocks/>
          </p:cNvCxnSpPr>
          <p:nvPr/>
        </p:nvCxnSpPr>
        <p:spPr>
          <a:xfrm>
            <a:off x="4371052" y="4319176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EBF27C-939B-E501-1205-2282D4858B0F}"/>
                  </a:ext>
                </a:extLst>
              </p:cNvPr>
              <p:cNvSpPr txBox="1"/>
              <p:nvPr/>
            </p:nvSpPr>
            <p:spPr>
              <a:xfrm>
                <a:off x="4019853" y="438117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EBF27C-939B-E501-1205-2282D4858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53" y="4381174"/>
                <a:ext cx="239104" cy="369332"/>
              </a:xfrm>
              <a:prstGeom prst="rect">
                <a:avLst/>
              </a:prstGeom>
              <a:blipFill>
                <a:blip r:embed="rId9"/>
                <a:stretch>
                  <a:fillRect l="-30000" r="-25000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C7D348-8F4B-8CF9-C936-2A534328CF01}"/>
              </a:ext>
            </a:extLst>
          </p:cNvPr>
          <p:cNvCxnSpPr>
            <a:cxnSpLocks/>
          </p:cNvCxnSpPr>
          <p:nvPr/>
        </p:nvCxnSpPr>
        <p:spPr>
          <a:xfrm>
            <a:off x="4371052" y="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BA3C57-9D48-72FB-0E4C-6A6B52269865}"/>
                  </a:ext>
                </a:extLst>
              </p:cNvPr>
              <p:cNvSpPr txBox="1"/>
              <p:nvPr/>
            </p:nvSpPr>
            <p:spPr>
              <a:xfrm>
                <a:off x="4019853" y="12221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BA3C57-9D48-72FB-0E4C-6A6B52269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53" y="122214"/>
                <a:ext cx="239104" cy="369332"/>
              </a:xfrm>
              <a:prstGeom prst="rect">
                <a:avLst/>
              </a:prstGeom>
              <a:blipFill>
                <a:blip r:embed="rId10"/>
                <a:stretch>
                  <a:fillRect l="-30000" r="-25000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4A337C-0BDE-F6AE-E2B9-CAA65A3C7DA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3700" y="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577ABF-37E0-77AC-9337-D689B0634065}"/>
                  </a:ext>
                </a:extLst>
              </p:cNvPr>
              <p:cNvSpPr txBox="1"/>
              <p:nvPr/>
            </p:nvSpPr>
            <p:spPr>
              <a:xfrm>
                <a:off x="7962500" y="12221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577ABF-37E0-77AC-9337-D689B063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500" y="122214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958A14C-D925-00AD-6AAB-27FBC9318E9A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813898" y="4319176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DBB556-AB00-5CD6-0C09-46BF0C64E8D8}"/>
                  </a:ext>
                </a:extLst>
              </p:cNvPr>
              <p:cNvSpPr txBox="1"/>
              <p:nvPr/>
            </p:nvSpPr>
            <p:spPr>
              <a:xfrm>
                <a:off x="1462699" y="4381174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DBB556-AB00-5CD6-0C09-46BF0C64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99" y="4381174"/>
                <a:ext cx="239104" cy="395236"/>
              </a:xfrm>
              <a:prstGeom prst="rect">
                <a:avLst/>
              </a:prstGeom>
              <a:blipFill>
                <a:blip r:embed="rId12"/>
                <a:stretch>
                  <a:fillRect l="-46154" r="-5384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27A8B2-C2A6-2F67-717A-A45D88AAD2F0}"/>
                  </a:ext>
                </a:extLst>
              </p:cNvPr>
              <p:cNvSpPr txBox="1"/>
              <p:nvPr/>
            </p:nvSpPr>
            <p:spPr>
              <a:xfrm>
                <a:off x="5388432" y="2462270"/>
                <a:ext cx="10204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27A8B2-C2A6-2F67-717A-A45D88AAD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432" y="2462270"/>
                <a:ext cx="1020408" cy="369332"/>
              </a:xfrm>
              <a:prstGeom prst="rect">
                <a:avLst/>
              </a:prstGeom>
              <a:blipFill>
                <a:blip r:embed="rId13"/>
                <a:stretch>
                  <a:fillRect l="-7186" r="-7186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A096167-B7ED-7A02-D45B-5AFD0771A698}"/>
              </a:ext>
            </a:extLst>
          </p:cNvPr>
          <p:cNvSpPr/>
          <p:nvPr/>
        </p:nvSpPr>
        <p:spPr>
          <a:xfrm>
            <a:off x="3353673" y="303427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E3D4C65-5E02-13AD-FA2B-F14A0A15EE82}"/>
              </a:ext>
            </a:extLst>
          </p:cNvPr>
          <p:cNvSpPr/>
          <p:nvPr/>
        </p:nvSpPr>
        <p:spPr>
          <a:xfrm>
            <a:off x="3280696" y="2980622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5BE0561-1C71-44B2-383A-5A6EE3762368}"/>
                  </a:ext>
                </a:extLst>
              </p:cNvPr>
              <p:cNvSpPr/>
              <p:nvPr/>
            </p:nvSpPr>
            <p:spPr>
              <a:xfrm>
                <a:off x="3493438" y="3173548"/>
                <a:ext cx="1755228" cy="114562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Biting stage</a:t>
                </a:r>
                <a:r>
                  <a:rPr lang="haw-US" sz="1600" dirty="0">
                    <a:solidFill>
                      <a:schemeClr val="tx1"/>
                    </a:solidFill>
                  </a:rPr>
                  <a:t>s</a:t>
                </a:r>
                <a:endParaRPr lang="en-US" sz="1600" b="1" u="sng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5BE0561-1C71-44B2-383A-5A6EE3762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3173548"/>
                <a:ext cx="1755228" cy="114562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AA3A5D38-2280-D07F-317E-0570661EFC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68993" y="3120406"/>
            <a:ext cx="108631" cy="250713"/>
          </a:xfrm>
          <a:prstGeom prst="curvedConnector4">
            <a:avLst>
              <a:gd name="adj1" fmla="val -1031255"/>
              <a:gd name="adj2" fmla="val 650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890AAAE-1493-2C0E-8183-F9DEF4FC6C40}"/>
                  </a:ext>
                </a:extLst>
              </p:cNvPr>
              <p:cNvSpPr txBox="1"/>
              <p:nvPr/>
            </p:nvSpPr>
            <p:spPr>
              <a:xfrm>
                <a:off x="6670984" y="3170673"/>
                <a:ext cx="1099147" cy="519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890AAAE-1493-2C0E-8183-F9DEF4FC6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984" y="3170673"/>
                <a:ext cx="1099147" cy="51930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885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blood-feeding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680557" y="160371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362212" y="2659783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 on host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043867" y="371585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6725522" y="477191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117440" y="3232597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435785" y="2176529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799095" y="4288665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9399972" y="4882498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8480750" y="534416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6112533" y="1493836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</a:t>
            </a:r>
            <a:r>
              <a:rPr lang="en-US" sz="2000" b="1" i="1" dirty="0"/>
              <a:t>cascade</a:t>
            </a:r>
            <a:r>
              <a:rPr lang="en-US" sz="2000" i="1" dirty="0"/>
              <a:t>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  <p:pic>
        <p:nvPicPr>
          <p:cNvPr id="9" name="Graphic 8" descr="Golden Ratio outline">
            <a:extLst>
              <a:ext uri="{FF2B5EF4-FFF2-40B4-BE49-F238E27FC236}">
                <a16:creationId xmlns:a16="http://schemas.microsoft.com/office/drawing/2014/main" id="{25BBFF0E-F97E-2731-B810-8C8756D2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22" y="3337976"/>
            <a:ext cx="4486552" cy="40123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618" y="4882498"/>
            <a:ext cx="3482208" cy="1516665"/>
          </a:xfrm>
        </p:spPr>
      </p:pic>
    </p:spTree>
    <p:extLst>
      <p:ext uri="{BB962C8B-B14F-4D97-AF65-F5344CB8AC3E}">
        <p14:creationId xmlns:p14="http://schemas.microsoft.com/office/powerpoint/2010/main" val="2436242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199997" y="4312111"/>
            <a:ext cx="179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59715" y="390890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5038958" y="5644854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17737" y="935277"/>
            <a:ext cx="1755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Newly-emerged mosquitoes and those that have recently finished ovipositing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46605" y="3615227"/>
            <a:ext cx="2272289" cy="369332"/>
          </a:xfrm>
          <a:custGeom>
            <a:avLst/>
            <a:gdLst>
              <a:gd name="connsiteX0" fmla="*/ 0 w 2272289"/>
              <a:gd name="connsiteY0" fmla="*/ 0 h 369332"/>
              <a:gd name="connsiteX1" fmla="*/ 590795 w 2272289"/>
              <a:gd name="connsiteY1" fmla="*/ 0 h 369332"/>
              <a:gd name="connsiteX2" fmla="*/ 1181590 w 2272289"/>
              <a:gd name="connsiteY2" fmla="*/ 0 h 369332"/>
              <a:gd name="connsiteX3" fmla="*/ 1726940 w 2272289"/>
              <a:gd name="connsiteY3" fmla="*/ 0 h 369332"/>
              <a:gd name="connsiteX4" fmla="*/ 2272289 w 2272289"/>
              <a:gd name="connsiteY4" fmla="*/ 0 h 369332"/>
              <a:gd name="connsiteX5" fmla="*/ 2272289 w 2272289"/>
              <a:gd name="connsiteY5" fmla="*/ 369332 h 369332"/>
              <a:gd name="connsiteX6" fmla="*/ 1658771 w 2272289"/>
              <a:gd name="connsiteY6" fmla="*/ 369332 h 369332"/>
              <a:gd name="connsiteX7" fmla="*/ 1067976 w 2272289"/>
              <a:gd name="connsiteY7" fmla="*/ 369332 h 369332"/>
              <a:gd name="connsiteX8" fmla="*/ 522626 w 2272289"/>
              <a:gd name="connsiteY8" fmla="*/ 369332 h 369332"/>
              <a:gd name="connsiteX9" fmla="*/ 0 w 2272289"/>
              <a:gd name="connsiteY9" fmla="*/ 369332 h 369332"/>
              <a:gd name="connsiteX10" fmla="*/ 0 w 2272289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2289" h="369332" fill="none" extrusionOk="0">
                <a:moveTo>
                  <a:pt x="0" y="0"/>
                </a:moveTo>
                <a:cubicBezTo>
                  <a:pt x="245928" y="-33921"/>
                  <a:pt x="430847" y="67894"/>
                  <a:pt x="590795" y="0"/>
                </a:cubicBezTo>
                <a:cubicBezTo>
                  <a:pt x="750743" y="-67894"/>
                  <a:pt x="1016310" y="66711"/>
                  <a:pt x="1181590" y="0"/>
                </a:cubicBezTo>
                <a:cubicBezTo>
                  <a:pt x="1346871" y="-66711"/>
                  <a:pt x="1586191" y="64882"/>
                  <a:pt x="1726940" y="0"/>
                </a:cubicBezTo>
                <a:cubicBezTo>
                  <a:pt x="1867689" y="-64882"/>
                  <a:pt x="2037621" y="4775"/>
                  <a:pt x="2272289" y="0"/>
                </a:cubicBezTo>
                <a:cubicBezTo>
                  <a:pt x="2278080" y="156741"/>
                  <a:pt x="2238662" y="213619"/>
                  <a:pt x="2272289" y="369332"/>
                </a:cubicBezTo>
                <a:cubicBezTo>
                  <a:pt x="2128153" y="374414"/>
                  <a:pt x="1814028" y="359793"/>
                  <a:pt x="1658771" y="369332"/>
                </a:cubicBezTo>
                <a:cubicBezTo>
                  <a:pt x="1503514" y="378871"/>
                  <a:pt x="1299092" y="340995"/>
                  <a:pt x="1067976" y="369332"/>
                </a:cubicBezTo>
                <a:cubicBezTo>
                  <a:pt x="836860" y="397669"/>
                  <a:pt x="794696" y="339534"/>
                  <a:pt x="522626" y="369332"/>
                </a:cubicBezTo>
                <a:cubicBezTo>
                  <a:pt x="250556" y="399130"/>
                  <a:pt x="255857" y="358644"/>
                  <a:pt x="0" y="369332"/>
                </a:cubicBezTo>
                <a:cubicBezTo>
                  <a:pt x="-11364" y="291550"/>
                  <a:pt x="40779" y="85509"/>
                  <a:pt x="0" y="0"/>
                </a:cubicBezTo>
                <a:close/>
              </a:path>
              <a:path w="2272289" h="369332" stroke="0" extrusionOk="0">
                <a:moveTo>
                  <a:pt x="0" y="0"/>
                </a:moveTo>
                <a:cubicBezTo>
                  <a:pt x="257553" y="-10407"/>
                  <a:pt x="317503" y="23493"/>
                  <a:pt x="545349" y="0"/>
                </a:cubicBezTo>
                <a:cubicBezTo>
                  <a:pt x="773195" y="-23493"/>
                  <a:pt x="941822" y="35024"/>
                  <a:pt x="1113422" y="0"/>
                </a:cubicBezTo>
                <a:cubicBezTo>
                  <a:pt x="1285022" y="-35024"/>
                  <a:pt x="1560615" y="59378"/>
                  <a:pt x="1704217" y="0"/>
                </a:cubicBezTo>
                <a:cubicBezTo>
                  <a:pt x="1847819" y="-59378"/>
                  <a:pt x="2026288" y="56990"/>
                  <a:pt x="2272289" y="0"/>
                </a:cubicBezTo>
                <a:cubicBezTo>
                  <a:pt x="2288296" y="159209"/>
                  <a:pt x="2250229" y="188556"/>
                  <a:pt x="2272289" y="369332"/>
                </a:cubicBezTo>
                <a:cubicBezTo>
                  <a:pt x="2072636" y="425262"/>
                  <a:pt x="1948797" y="361839"/>
                  <a:pt x="1749663" y="369332"/>
                </a:cubicBezTo>
                <a:cubicBezTo>
                  <a:pt x="1550529" y="376825"/>
                  <a:pt x="1389914" y="331293"/>
                  <a:pt x="1158867" y="369332"/>
                </a:cubicBezTo>
                <a:cubicBezTo>
                  <a:pt x="927820" y="407371"/>
                  <a:pt x="769741" y="360178"/>
                  <a:pt x="613518" y="369332"/>
                </a:cubicBezTo>
                <a:cubicBezTo>
                  <a:pt x="457295" y="378486"/>
                  <a:pt x="233676" y="344789"/>
                  <a:pt x="0" y="369332"/>
                </a:cubicBezTo>
                <a:cubicBezTo>
                  <a:pt x="-39639" y="277965"/>
                  <a:pt x="40782" y="155845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host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EF03F-C69A-9B4C-A68F-3AF5A6032B50}"/>
              </a:ext>
            </a:extLst>
          </p:cNvPr>
          <p:cNvSpPr txBox="1"/>
          <p:nvPr/>
        </p:nvSpPr>
        <p:spPr>
          <a:xfrm>
            <a:off x="7081732" y="4685867"/>
            <a:ext cx="2433743" cy="369332"/>
          </a:xfrm>
          <a:custGeom>
            <a:avLst/>
            <a:gdLst>
              <a:gd name="connsiteX0" fmla="*/ 0 w 2433743"/>
              <a:gd name="connsiteY0" fmla="*/ 0 h 369332"/>
              <a:gd name="connsiteX1" fmla="*/ 486749 w 2433743"/>
              <a:gd name="connsiteY1" fmla="*/ 0 h 369332"/>
              <a:gd name="connsiteX2" fmla="*/ 949160 w 2433743"/>
              <a:gd name="connsiteY2" fmla="*/ 0 h 369332"/>
              <a:gd name="connsiteX3" fmla="*/ 1435908 w 2433743"/>
              <a:gd name="connsiteY3" fmla="*/ 0 h 369332"/>
              <a:gd name="connsiteX4" fmla="*/ 1922657 w 2433743"/>
              <a:gd name="connsiteY4" fmla="*/ 0 h 369332"/>
              <a:gd name="connsiteX5" fmla="*/ 2433743 w 2433743"/>
              <a:gd name="connsiteY5" fmla="*/ 0 h 369332"/>
              <a:gd name="connsiteX6" fmla="*/ 2433743 w 2433743"/>
              <a:gd name="connsiteY6" fmla="*/ 369332 h 369332"/>
              <a:gd name="connsiteX7" fmla="*/ 1995669 w 2433743"/>
              <a:gd name="connsiteY7" fmla="*/ 369332 h 369332"/>
              <a:gd name="connsiteX8" fmla="*/ 1484583 w 2433743"/>
              <a:gd name="connsiteY8" fmla="*/ 369332 h 369332"/>
              <a:gd name="connsiteX9" fmla="*/ 1046509 w 2433743"/>
              <a:gd name="connsiteY9" fmla="*/ 369332 h 369332"/>
              <a:gd name="connsiteX10" fmla="*/ 535423 w 2433743"/>
              <a:gd name="connsiteY10" fmla="*/ 369332 h 369332"/>
              <a:gd name="connsiteX11" fmla="*/ 0 w 2433743"/>
              <a:gd name="connsiteY11" fmla="*/ 369332 h 369332"/>
              <a:gd name="connsiteX12" fmla="*/ 0 w 243374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3743" h="369332" fill="none" extrusionOk="0">
                <a:moveTo>
                  <a:pt x="0" y="0"/>
                </a:moveTo>
                <a:cubicBezTo>
                  <a:pt x="194659" y="-7017"/>
                  <a:pt x="288752" y="19115"/>
                  <a:pt x="486749" y="0"/>
                </a:cubicBezTo>
                <a:cubicBezTo>
                  <a:pt x="684746" y="-19115"/>
                  <a:pt x="788475" y="10168"/>
                  <a:pt x="949160" y="0"/>
                </a:cubicBezTo>
                <a:cubicBezTo>
                  <a:pt x="1109845" y="-10168"/>
                  <a:pt x="1201247" y="30885"/>
                  <a:pt x="1435908" y="0"/>
                </a:cubicBezTo>
                <a:cubicBezTo>
                  <a:pt x="1670569" y="-30885"/>
                  <a:pt x="1779071" y="29369"/>
                  <a:pt x="1922657" y="0"/>
                </a:cubicBezTo>
                <a:cubicBezTo>
                  <a:pt x="2066243" y="-29369"/>
                  <a:pt x="2324637" y="49010"/>
                  <a:pt x="2433743" y="0"/>
                </a:cubicBezTo>
                <a:cubicBezTo>
                  <a:pt x="2450355" y="141029"/>
                  <a:pt x="2397931" y="213393"/>
                  <a:pt x="2433743" y="369332"/>
                </a:cubicBezTo>
                <a:cubicBezTo>
                  <a:pt x="2342122" y="409779"/>
                  <a:pt x="2128837" y="354195"/>
                  <a:pt x="1995669" y="369332"/>
                </a:cubicBezTo>
                <a:cubicBezTo>
                  <a:pt x="1862501" y="384469"/>
                  <a:pt x="1677120" y="342803"/>
                  <a:pt x="1484583" y="369332"/>
                </a:cubicBezTo>
                <a:cubicBezTo>
                  <a:pt x="1292046" y="395861"/>
                  <a:pt x="1233786" y="319160"/>
                  <a:pt x="1046509" y="369332"/>
                </a:cubicBezTo>
                <a:cubicBezTo>
                  <a:pt x="859232" y="419504"/>
                  <a:pt x="707372" y="360328"/>
                  <a:pt x="535423" y="369332"/>
                </a:cubicBezTo>
                <a:cubicBezTo>
                  <a:pt x="363474" y="378336"/>
                  <a:pt x="109065" y="316315"/>
                  <a:pt x="0" y="369332"/>
                </a:cubicBezTo>
                <a:cubicBezTo>
                  <a:pt x="-43871" y="257877"/>
                  <a:pt x="16251" y="157769"/>
                  <a:pt x="0" y="0"/>
                </a:cubicBezTo>
                <a:close/>
              </a:path>
              <a:path w="2433743" h="369332" stroke="0" extrusionOk="0">
                <a:moveTo>
                  <a:pt x="0" y="0"/>
                </a:moveTo>
                <a:cubicBezTo>
                  <a:pt x="105474" y="-15139"/>
                  <a:pt x="360064" y="29590"/>
                  <a:pt x="462411" y="0"/>
                </a:cubicBezTo>
                <a:cubicBezTo>
                  <a:pt x="564758" y="-29590"/>
                  <a:pt x="820498" y="44422"/>
                  <a:pt x="949160" y="0"/>
                </a:cubicBezTo>
                <a:cubicBezTo>
                  <a:pt x="1077822" y="-44422"/>
                  <a:pt x="1319886" y="33788"/>
                  <a:pt x="1460246" y="0"/>
                </a:cubicBezTo>
                <a:cubicBezTo>
                  <a:pt x="1600606" y="-33788"/>
                  <a:pt x="1768748" y="50641"/>
                  <a:pt x="1971332" y="0"/>
                </a:cubicBezTo>
                <a:cubicBezTo>
                  <a:pt x="2173916" y="-50641"/>
                  <a:pt x="2301199" y="49842"/>
                  <a:pt x="2433743" y="0"/>
                </a:cubicBezTo>
                <a:cubicBezTo>
                  <a:pt x="2471062" y="166956"/>
                  <a:pt x="2402769" y="251151"/>
                  <a:pt x="2433743" y="369332"/>
                </a:cubicBezTo>
                <a:cubicBezTo>
                  <a:pt x="2343735" y="418922"/>
                  <a:pt x="2151332" y="341332"/>
                  <a:pt x="1995669" y="369332"/>
                </a:cubicBezTo>
                <a:cubicBezTo>
                  <a:pt x="1840006" y="397332"/>
                  <a:pt x="1744348" y="343859"/>
                  <a:pt x="1533258" y="369332"/>
                </a:cubicBezTo>
                <a:cubicBezTo>
                  <a:pt x="1322168" y="394805"/>
                  <a:pt x="1252696" y="335081"/>
                  <a:pt x="1095184" y="369332"/>
                </a:cubicBezTo>
                <a:cubicBezTo>
                  <a:pt x="937672" y="403583"/>
                  <a:pt x="812662" y="333684"/>
                  <a:pt x="608436" y="369332"/>
                </a:cubicBezTo>
                <a:cubicBezTo>
                  <a:pt x="404210" y="404980"/>
                  <a:pt x="247294" y="304297"/>
                  <a:pt x="0" y="369332"/>
                </a:cubicBezTo>
                <a:cubicBezTo>
                  <a:pt x="-38332" y="253972"/>
                  <a:pt x="15818" y="163611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</a:t>
            </a:r>
            <a:r>
              <a:rPr lang="en-US" dirty="0"/>
              <a:t>vector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625364" y="22782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3031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99F0373-A134-447A-BC5B-082DB2FAEBD3}"/>
              </a:ext>
            </a:extLst>
          </p:cNvPr>
          <p:cNvGrpSpPr/>
          <p:nvPr/>
        </p:nvGrpSpPr>
        <p:grpSpPr>
          <a:xfrm>
            <a:off x="739582" y="1553336"/>
            <a:ext cx="4628460" cy="3751328"/>
            <a:chOff x="1598507" y="1750682"/>
            <a:chExt cx="3481118" cy="282141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098507-B401-C176-BDFF-996FD4455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507" y="2285901"/>
              <a:ext cx="3481118" cy="22861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785D18-6684-ED64-3140-CFB3EB51A291}"/>
                </a:ext>
              </a:extLst>
            </p:cNvPr>
            <p:cNvSpPr txBox="1"/>
            <p:nvPr/>
          </p:nvSpPr>
          <p:spPr>
            <a:xfrm>
              <a:off x="1632966" y="1750682"/>
              <a:ext cx="1967685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South-East Asia region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17C4946-4CA0-103D-80C3-1AF53A6232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6725" y="2892392"/>
              <a:ext cx="2800047" cy="116566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E230C7-D89D-A364-388A-517A0BD9035F}"/>
              </a:ext>
            </a:extLst>
          </p:cNvPr>
          <p:cNvGrpSpPr/>
          <p:nvPr/>
        </p:nvGrpSpPr>
        <p:grpSpPr>
          <a:xfrm>
            <a:off x="6257837" y="1690688"/>
            <a:ext cx="4637208" cy="3752281"/>
            <a:chOff x="8601494" y="3612178"/>
            <a:chExt cx="3487698" cy="2822134"/>
          </a:xfrm>
        </p:grpSpPr>
        <p:pic>
          <p:nvPicPr>
            <p:cNvPr id="10" name="Content Placeholder 15">
              <a:extLst>
                <a:ext uri="{FF2B5EF4-FFF2-40B4-BE49-F238E27FC236}">
                  <a16:creationId xmlns:a16="http://schemas.microsoft.com/office/drawing/2014/main" id="{7AD7C10D-7E0D-9781-B53C-13CF22797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433" r="51340"/>
            <a:stretch/>
          </p:blipFill>
          <p:spPr>
            <a:xfrm>
              <a:off x="8601494" y="4148312"/>
              <a:ext cx="3487698" cy="228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4AFB16-1A7B-D232-68E7-A4AD3CA389D8}"/>
                </a:ext>
              </a:extLst>
            </p:cNvPr>
            <p:cNvSpPr txBox="1"/>
            <p:nvPr/>
          </p:nvSpPr>
          <p:spPr>
            <a:xfrm>
              <a:off x="8601494" y="3612178"/>
              <a:ext cx="1181227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Africa region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36E1B-531B-17D1-37C4-283214BBB9F5}"/>
                </a:ext>
              </a:extLst>
            </p:cNvPr>
            <p:cNvCxnSpPr>
              <a:cxnSpLocks/>
            </p:cNvCxnSpPr>
            <p:nvPr/>
          </p:nvCxnSpPr>
          <p:spPr>
            <a:xfrm>
              <a:off x="9239061" y="4312354"/>
              <a:ext cx="1960076" cy="6445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A0B3F1-7978-C31C-7698-76CFB46AF5E9}"/>
                </a:ext>
              </a:extLst>
            </p:cNvPr>
            <p:cNvCxnSpPr>
              <a:cxnSpLocks/>
            </p:cNvCxnSpPr>
            <p:nvPr/>
          </p:nvCxnSpPr>
          <p:spPr>
            <a:xfrm>
              <a:off x="11262511" y="5051629"/>
              <a:ext cx="74593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F7E12A1-73A4-ADFE-9555-9FEAF6BEC094}"/>
              </a:ext>
            </a:extLst>
          </p:cNvPr>
          <p:cNvSpPr txBox="1"/>
          <p:nvPr/>
        </p:nvSpPr>
        <p:spPr>
          <a:xfrm>
            <a:off x="2293260" y="597975"/>
            <a:ext cx="7605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Progress on </a:t>
            </a:r>
            <a:r>
              <a:rPr lang="en-US" sz="2400" b="1" u="sng" dirty="0"/>
              <a:t>malaria elimination by 2030</a:t>
            </a:r>
            <a:r>
              <a:rPr lang="en-US" sz="2400" b="1" dirty="0"/>
              <a:t> has stalled</a:t>
            </a:r>
          </a:p>
        </p:txBody>
      </p:sp>
    </p:spTree>
    <p:extLst>
      <p:ext uri="{BB962C8B-B14F-4D97-AF65-F5344CB8AC3E}">
        <p14:creationId xmlns:p14="http://schemas.microsoft.com/office/powerpoint/2010/main" val="115182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 descr="Cow with solid fill">
            <a:extLst>
              <a:ext uri="{FF2B5EF4-FFF2-40B4-BE49-F238E27FC236}">
                <a16:creationId xmlns:a16="http://schemas.microsoft.com/office/drawing/2014/main" id="{1363F09C-C9CC-F0C5-1D84-BD8F0D397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2754" y="2473544"/>
            <a:ext cx="2617584" cy="2617584"/>
          </a:xfrm>
          <a:prstGeom prst="rect">
            <a:avLst/>
          </a:prstGeom>
        </p:spPr>
      </p:pic>
      <p:pic>
        <p:nvPicPr>
          <p:cNvPr id="5" name="Graphic 4" descr="Cow with solid fill">
            <a:extLst>
              <a:ext uri="{FF2B5EF4-FFF2-40B4-BE49-F238E27FC236}">
                <a16:creationId xmlns:a16="http://schemas.microsoft.com/office/drawing/2014/main" id="{CED1BE8C-1099-5748-05EB-D7EDC4AC4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903" y="3367625"/>
            <a:ext cx="1048428" cy="1048428"/>
          </a:xfrm>
          <a:prstGeom prst="rect">
            <a:avLst/>
          </a:prstGeom>
        </p:spPr>
      </p:pic>
      <p:pic>
        <p:nvPicPr>
          <p:cNvPr id="3" name="Graphic 2" descr="Cow outline">
            <a:extLst>
              <a:ext uri="{FF2B5EF4-FFF2-40B4-BE49-F238E27FC236}">
                <a16:creationId xmlns:a16="http://schemas.microsoft.com/office/drawing/2014/main" id="{A428D3E3-39BB-E861-2710-380B47B8F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78060" y="1096305"/>
            <a:ext cx="914400" cy="9144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C336679-8BB3-301B-DB66-8631DE9A06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234170" y="5617466"/>
            <a:ext cx="1002862" cy="436793"/>
          </a:xfrm>
          <a:prstGeom prst="rect">
            <a:avLst/>
          </a:prstGeom>
        </p:spPr>
      </p:pic>
      <p:pic>
        <p:nvPicPr>
          <p:cNvPr id="8" name="Graphic 7" descr="Target outline">
            <a:extLst>
              <a:ext uri="{FF2B5EF4-FFF2-40B4-BE49-F238E27FC236}">
                <a16:creationId xmlns:a16="http://schemas.microsoft.com/office/drawing/2014/main" id="{1BB9ABC6-F939-38BB-D83F-3C8D2D53D6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8289" y="2867936"/>
            <a:ext cx="914400" cy="914400"/>
          </a:xfrm>
          <a:prstGeom prst="rect">
            <a:avLst/>
          </a:prstGeom>
        </p:spPr>
      </p:pic>
      <p:pic>
        <p:nvPicPr>
          <p:cNvPr id="10" name="Graphic 9" descr="Stopwatch 25% outline">
            <a:extLst>
              <a:ext uri="{FF2B5EF4-FFF2-40B4-BE49-F238E27FC236}">
                <a16:creationId xmlns:a16="http://schemas.microsoft.com/office/drawing/2014/main" id="{FD319F4B-82EA-BC71-19E4-808756FB72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399" y="5247368"/>
            <a:ext cx="914400" cy="9144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87F9267-FF9C-5BA1-6B01-68FDD3FE8115}"/>
              </a:ext>
            </a:extLst>
          </p:cNvPr>
          <p:cNvSpPr/>
          <p:nvPr/>
        </p:nvSpPr>
        <p:spPr>
          <a:xfrm>
            <a:off x="2148690" y="2010705"/>
            <a:ext cx="1281674" cy="1373634"/>
          </a:xfrm>
          <a:custGeom>
            <a:avLst/>
            <a:gdLst>
              <a:gd name="connsiteX0" fmla="*/ 0 w 1281674"/>
              <a:gd name="connsiteY0" fmla="*/ 0 h 1373634"/>
              <a:gd name="connsiteX1" fmla="*/ 5709 w 1281674"/>
              <a:gd name="connsiteY1" fmla="*/ 65128 h 1373634"/>
              <a:gd name="connsiteX2" fmla="*/ 34253 w 1281674"/>
              <a:gd name="connsiteY2" fmla="*/ 148020 h 1373634"/>
              <a:gd name="connsiteX3" fmla="*/ 119889 w 1281674"/>
              <a:gd name="connsiteY3" fmla="*/ 266437 h 1373634"/>
              <a:gd name="connsiteX4" fmla="*/ 211233 w 1281674"/>
              <a:gd name="connsiteY4" fmla="*/ 343407 h 1373634"/>
              <a:gd name="connsiteX5" fmla="*/ 313995 w 1281674"/>
              <a:gd name="connsiteY5" fmla="*/ 396695 h 1373634"/>
              <a:gd name="connsiteX6" fmla="*/ 525229 w 1281674"/>
              <a:gd name="connsiteY6" fmla="*/ 503270 h 1373634"/>
              <a:gd name="connsiteX7" fmla="*/ 662245 w 1281674"/>
              <a:gd name="connsiteY7" fmla="*/ 515112 h 1373634"/>
              <a:gd name="connsiteX8" fmla="*/ 822098 w 1281674"/>
              <a:gd name="connsiteY8" fmla="*/ 444062 h 1373634"/>
              <a:gd name="connsiteX9" fmla="*/ 830661 w 1281674"/>
              <a:gd name="connsiteY9" fmla="*/ 414458 h 1373634"/>
              <a:gd name="connsiteX10" fmla="*/ 833516 w 1281674"/>
              <a:gd name="connsiteY10" fmla="*/ 361170 h 1373634"/>
              <a:gd name="connsiteX11" fmla="*/ 824952 w 1281674"/>
              <a:gd name="connsiteY11" fmla="*/ 201308 h 1373634"/>
              <a:gd name="connsiteX12" fmla="*/ 802116 w 1281674"/>
              <a:gd name="connsiteY12" fmla="*/ 118415 h 1373634"/>
              <a:gd name="connsiteX13" fmla="*/ 787843 w 1281674"/>
              <a:gd name="connsiteY13" fmla="*/ 94733 h 1373634"/>
              <a:gd name="connsiteX14" fmla="*/ 770717 w 1281674"/>
              <a:gd name="connsiteY14" fmla="*/ 88811 h 1373634"/>
              <a:gd name="connsiteX15" fmla="*/ 667954 w 1281674"/>
              <a:gd name="connsiteY15" fmla="*/ 41445 h 1373634"/>
              <a:gd name="connsiteX16" fmla="*/ 542356 w 1281674"/>
              <a:gd name="connsiteY16" fmla="*/ 65128 h 1373634"/>
              <a:gd name="connsiteX17" fmla="*/ 510956 w 1281674"/>
              <a:gd name="connsiteY17" fmla="*/ 106575 h 1373634"/>
              <a:gd name="connsiteX18" fmla="*/ 465284 w 1281674"/>
              <a:gd name="connsiteY18" fmla="*/ 242754 h 1373634"/>
              <a:gd name="connsiteX19" fmla="*/ 462430 w 1281674"/>
              <a:gd name="connsiteY19" fmla="*/ 290120 h 1373634"/>
              <a:gd name="connsiteX20" fmla="*/ 459575 w 1281674"/>
              <a:gd name="connsiteY20" fmla="*/ 325645 h 1373634"/>
              <a:gd name="connsiteX21" fmla="*/ 462430 w 1281674"/>
              <a:gd name="connsiteY21" fmla="*/ 503270 h 1373634"/>
              <a:gd name="connsiteX22" fmla="*/ 476702 w 1281674"/>
              <a:gd name="connsiteY22" fmla="*/ 544716 h 1373634"/>
              <a:gd name="connsiteX23" fmla="*/ 570901 w 1281674"/>
              <a:gd name="connsiteY23" fmla="*/ 651291 h 1373634"/>
              <a:gd name="connsiteX24" fmla="*/ 670809 w 1281674"/>
              <a:gd name="connsiteY24" fmla="*/ 692737 h 1373634"/>
              <a:gd name="connsiteX25" fmla="*/ 753590 w 1281674"/>
              <a:gd name="connsiteY25" fmla="*/ 722341 h 1373634"/>
              <a:gd name="connsiteX26" fmla="*/ 790698 w 1281674"/>
              <a:gd name="connsiteY26" fmla="*/ 734183 h 1373634"/>
              <a:gd name="connsiteX27" fmla="*/ 973387 w 1281674"/>
              <a:gd name="connsiteY27" fmla="*/ 763787 h 1373634"/>
              <a:gd name="connsiteX28" fmla="*/ 1090421 w 1281674"/>
              <a:gd name="connsiteY28" fmla="*/ 769707 h 1373634"/>
              <a:gd name="connsiteX29" fmla="*/ 1193184 w 1281674"/>
              <a:gd name="connsiteY29" fmla="*/ 763787 h 1373634"/>
              <a:gd name="connsiteX30" fmla="*/ 1224583 w 1281674"/>
              <a:gd name="connsiteY30" fmla="*/ 740104 h 1373634"/>
              <a:gd name="connsiteX31" fmla="*/ 1281674 w 1281674"/>
              <a:gd name="connsiteY31" fmla="*/ 716420 h 1373634"/>
              <a:gd name="connsiteX32" fmla="*/ 1255983 w 1281674"/>
              <a:gd name="connsiteY32" fmla="*/ 692737 h 1373634"/>
              <a:gd name="connsiteX33" fmla="*/ 1224583 w 1281674"/>
              <a:gd name="connsiteY33" fmla="*/ 680896 h 1373634"/>
              <a:gd name="connsiteX34" fmla="*/ 1193184 w 1281674"/>
              <a:gd name="connsiteY34" fmla="*/ 674974 h 1373634"/>
              <a:gd name="connsiteX35" fmla="*/ 1010495 w 1281674"/>
              <a:gd name="connsiteY35" fmla="*/ 663132 h 1373634"/>
              <a:gd name="connsiteX36" fmla="*/ 961968 w 1281674"/>
              <a:gd name="connsiteY36" fmla="*/ 669054 h 1373634"/>
              <a:gd name="connsiteX37" fmla="*/ 916296 w 1281674"/>
              <a:gd name="connsiteY37" fmla="*/ 704578 h 1373634"/>
              <a:gd name="connsiteX38" fmla="*/ 833516 w 1281674"/>
              <a:gd name="connsiteY38" fmla="*/ 811153 h 1373634"/>
              <a:gd name="connsiteX39" fmla="*/ 784989 w 1281674"/>
              <a:gd name="connsiteY39" fmla="*/ 917728 h 1373634"/>
              <a:gd name="connsiteX40" fmla="*/ 779280 w 1281674"/>
              <a:gd name="connsiteY40" fmla="*/ 959175 h 1373634"/>
              <a:gd name="connsiteX41" fmla="*/ 893461 w 1281674"/>
              <a:gd name="connsiteY41" fmla="*/ 1207849 h 1373634"/>
              <a:gd name="connsiteX42" fmla="*/ 1141802 w 1281674"/>
              <a:gd name="connsiteY42" fmla="*/ 1373634 h 1373634"/>
              <a:gd name="connsiteX43" fmla="*/ 1236001 w 1281674"/>
              <a:gd name="connsiteY43" fmla="*/ 1355870 h 1373634"/>
              <a:gd name="connsiteX44" fmla="*/ 1250274 w 1281674"/>
              <a:gd name="connsiteY44" fmla="*/ 1338108 h 137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281674" h="1373634" extrusionOk="0">
                <a:moveTo>
                  <a:pt x="0" y="0"/>
                </a:moveTo>
                <a:cubicBezTo>
                  <a:pt x="1652" y="21529"/>
                  <a:pt x="-1157" y="43485"/>
                  <a:pt x="5709" y="65128"/>
                </a:cubicBezTo>
                <a:cubicBezTo>
                  <a:pt x="11471" y="89611"/>
                  <a:pt x="25819" y="130974"/>
                  <a:pt x="34253" y="148020"/>
                </a:cubicBezTo>
                <a:cubicBezTo>
                  <a:pt x="59364" y="195956"/>
                  <a:pt x="91651" y="230129"/>
                  <a:pt x="119889" y="266437"/>
                </a:cubicBezTo>
                <a:cubicBezTo>
                  <a:pt x="150608" y="295382"/>
                  <a:pt x="182886" y="323257"/>
                  <a:pt x="211233" y="343407"/>
                </a:cubicBezTo>
                <a:cubicBezTo>
                  <a:pt x="247236" y="363457"/>
                  <a:pt x="279624" y="380469"/>
                  <a:pt x="313995" y="396695"/>
                </a:cubicBezTo>
                <a:cubicBezTo>
                  <a:pt x="410355" y="450387"/>
                  <a:pt x="429920" y="478347"/>
                  <a:pt x="525229" y="503270"/>
                </a:cubicBezTo>
                <a:cubicBezTo>
                  <a:pt x="571358" y="509949"/>
                  <a:pt x="617055" y="509990"/>
                  <a:pt x="662245" y="515112"/>
                </a:cubicBezTo>
                <a:cubicBezTo>
                  <a:pt x="811698" y="495805"/>
                  <a:pt x="781364" y="575775"/>
                  <a:pt x="822098" y="444062"/>
                </a:cubicBezTo>
                <a:cubicBezTo>
                  <a:pt x="825206" y="433447"/>
                  <a:pt x="829508" y="424869"/>
                  <a:pt x="830661" y="414458"/>
                </a:cubicBezTo>
                <a:cubicBezTo>
                  <a:pt x="831391" y="396909"/>
                  <a:pt x="831651" y="381262"/>
                  <a:pt x="833516" y="361170"/>
                </a:cubicBezTo>
                <a:cubicBezTo>
                  <a:pt x="831047" y="307731"/>
                  <a:pt x="826095" y="248082"/>
                  <a:pt x="824952" y="201308"/>
                </a:cubicBezTo>
                <a:cubicBezTo>
                  <a:pt x="823012" y="173933"/>
                  <a:pt x="814372" y="135722"/>
                  <a:pt x="802116" y="118415"/>
                </a:cubicBezTo>
                <a:cubicBezTo>
                  <a:pt x="797467" y="108918"/>
                  <a:pt x="793304" y="99896"/>
                  <a:pt x="787843" y="94733"/>
                </a:cubicBezTo>
                <a:cubicBezTo>
                  <a:pt x="782453" y="89276"/>
                  <a:pt x="777096" y="91104"/>
                  <a:pt x="770717" y="88811"/>
                </a:cubicBezTo>
                <a:cubicBezTo>
                  <a:pt x="676322" y="51442"/>
                  <a:pt x="765651" y="74660"/>
                  <a:pt x="667954" y="41445"/>
                </a:cubicBezTo>
                <a:cubicBezTo>
                  <a:pt x="629005" y="47476"/>
                  <a:pt x="579080" y="52128"/>
                  <a:pt x="542356" y="65128"/>
                </a:cubicBezTo>
                <a:cubicBezTo>
                  <a:pt x="530029" y="70494"/>
                  <a:pt x="519231" y="86850"/>
                  <a:pt x="510956" y="106575"/>
                </a:cubicBezTo>
                <a:cubicBezTo>
                  <a:pt x="476807" y="173598"/>
                  <a:pt x="478859" y="178591"/>
                  <a:pt x="465284" y="242754"/>
                </a:cubicBezTo>
                <a:cubicBezTo>
                  <a:pt x="464873" y="259313"/>
                  <a:pt x="463584" y="273648"/>
                  <a:pt x="462430" y="290120"/>
                </a:cubicBezTo>
                <a:cubicBezTo>
                  <a:pt x="461470" y="301549"/>
                  <a:pt x="460971" y="311876"/>
                  <a:pt x="459575" y="325645"/>
                </a:cubicBezTo>
                <a:cubicBezTo>
                  <a:pt x="459423" y="392118"/>
                  <a:pt x="456196" y="450193"/>
                  <a:pt x="462430" y="503270"/>
                </a:cubicBezTo>
                <a:cubicBezTo>
                  <a:pt x="464674" y="520297"/>
                  <a:pt x="470572" y="533971"/>
                  <a:pt x="476702" y="544716"/>
                </a:cubicBezTo>
                <a:cubicBezTo>
                  <a:pt x="499147" y="575949"/>
                  <a:pt x="554406" y="637707"/>
                  <a:pt x="570901" y="651291"/>
                </a:cubicBezTo>
                <a:cubicBezTo>
                  <a:pt x="599590" y="673975"/>
                  <a:pt x="640921" y="680788"/>
                  <a:pt x="670809" y="692737"/>
                </a:cubicBezTo>
                <a:cubicBezTo>
                  <a:pt x="698086" y="701479"/>
                  <a:pt x="728377" y="715971"/>
                  <a:pt x="753590" y="722341"/>
                </a:cubicBezTo>
                <a:cubicBezTo>
                  <a:pt x="764777" y="726598"/>
                  <a:pt x="778927" y="732751"/>
                  <a:pt x="790698" y="734183"/>
                </a:cubicBezTo>
                <a:cubicBezTo>
                  <a:pt x="816512" y="741631"/>
                  <a:pt x="940105" y="762718"/>
                  <a:pt x="973387" y="763787"/>
                </a:cubicBezTo>
                <a:cubicBezTo>
                  <a:pt x="1010495" y="767121"/>
                  <a:pt x="1049518" y="773961"/>
                  <a:pt x="1090421" y="769707"/>
                </a:cubicBezTo>
                <a:cubicBezTo>
                  <a:pt x="1118414" y="767065"/>
                  <a:pt x="1154238" y="769604"/>
                  <a:pt x="1193184" y="763787"/>
                </a:cubicBezTo>
                <a:cubicBezTo>
                  <a:pt x="1205942" y="759954"/>
                  <a:pt x="1214076" y="749420"/>
                  <a:pt x="1224583" y="740104"/>
                </a:cubicBezTo>
                <a:cubicBezTo>
                  <a:pt x="1248138" y="723759"/>
                  <a:pt x="1253129" y="725544"/>
                  <a:pt x="1281674" y="716420"/>
                </a:cubicBezTo>
                <a:cubicBezTo>
                  <a:pt x="1275313" y="683952"/>
                  <a:pt x="1281323" y="702131"/>
                  <a:pt x="1255983" y="692737"/>
                </a:cubicBezTo>
                <a:cubicBezTo>
                  <a:pt x="1244602" y="688700"/>
                  <a:pt x="1234440" y="684096"/>
                  <a:pt x="1224583" y="680896"/>
                </a:cubicBezTo>
                <a:cubicBezTo>
                  <a:pt x="1213419" y="678543"/>
                  <a:pt x="1229488" y="678504"/>
                  <a:pt x="1193184" y="674974"/>
                </a:cubicBezTo>
                <a:cubicBezTo>
                  <a:pt x="1102454" y="672467"/>
                  <a:pt x="1067083" y="674177"/>
                  <a:pt x="1010495" y="663132"/>
                </a:cubicBezTo>
                <a:cubicBezTo>
                  <a:pt x="995911" y="661528"/>
                  <a:pt x="979299" y="660970"/>
                  <a:pt x="961968" y="669054"/>
                </a:cubicBezTo>
                <a:cubicBezTo>
                  <a:pt x="945950" y="676840"/>
                  <a:pt x="930866" y="692251"/>
                  <a:pt x="916296" y="704578"/>
                </a:cubicBezTo>
                <a:cubicBezTo>
                  <a:pt x="887058" y="727098"/>
                  <a:pt x="854667" y="777865"/>
                  <a:pt x="833516" y="811153"/>
                </a:cubicBezTo>
                <a:cubicBezTo>
                  <a:pt x="816116" y="836229"/>
                  <a:pt x="797372" y="884795"/>
                  <a:pt x="784989" y="917728"/>
                </a:cubicBezTo>
                <a:cubicBezTo>
                  <a:pt x="784315" y="931012"/>
                  <a:pt x="776170" y="945766"/>
                  <a:pt x="779280" y="959175"/>
                </a:cubicBezTo>
                <a:cubicBezTo>
                  <a:pt x="796061" y="1126701"/>
                  <a:pt x="814124" y="1125985"/>
                  <a:pt x="893461" y="1207849"/>
                </a:cubicBezTo>
                <a:cubicBezTo>
                  <a:pt x="1006102" y="1327183"/>
                  <a:pt x="1022493" y="1315598"/>
                  <a:pt x="1141802" y="1373634"/>
                </a:cubicBezTo>
                <a:cubicBezTo>
                  <a:pt x="1170115" y="1367102"/>
                  <a:pt x="1209474" y="1365038"/>
                  <a:pt x="1236001" y="1355870"/>
                </a:cubicBezTo>
                <a:cubicBezTo>
                  <a:pt x="1291591" y="1339199"/>
                  <a:pt x="1233761" y="1335964"/>
                  <a:pt x="1250274" y="1338108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1A0B6F-6DB1-2BB2-0346-E4959C9BDCA2}"/>
                  </a:ext>
                </a:extLst>
              </p:cNvPr>
              <p:cNvSpPr txBox="1"/>
              <p:nvPr/>
            </p:nvSpPr>
            <p:spPr>
              <a:xfrm>
                <a:off x="318493" y="6142680"/>
                <a:ext cx="2173672" cy="665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Host detection </a:t>
                </a:r>
                <a:r>
                  <a:rPr lang="en-US" dirty="0"/>
                  <a:t>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1A0B6F-6DB1-2BB2-0346-E4959C9BD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93" y="6142680"/>
                <a:ext cx="2173672" cy="665888"/>
              </a:xfrm>
              <a:prstGeom prst="rect">
                <a:avLst/>
              </a:prstGeom>
              <a:blipFill>
                <a:blip r:embed="rId12"/>
                <a:stretch>
                  <a:fillRect l="-2241" t="-4587" r="-1961" b="-3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c 18" descr="Magnifying glass outline">
            <a:extLst>
              <a:ext uri="{FF2B5EF4-FFF2-40B4-BE49-F238E27FC236}">
                <a16:creationId xmlns:a16="http://schemas.microsoft.com/office/drawing/2014/main" id="{AECD84EC-FF87-422B-4EC0-20A9EF2ED8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379394" y="3001236"/>
            <a:ext cx="2201922" cy="2201922"/>
          </a:xfrm>
          <a:prstGeom prst="rect">
            <a:avLst/>
          </a:prstGeom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D9022C38-6183-CA12-F706-6D30C4092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522705" y="1677198"/>
            <a:ext cx="1002862" cy="436793"/>
          </a:xfrm>
          <a:prstGeom prst="rect">
            <a:avLst/>
          </a:prstGeom>
        </p:spPr>
      </p:pic>
      <p:pic>
        <p:nvPicPr>
          <p:cNvPr id="22" name="Graphic 21" descr="Stopwatch 25% outline">
            <a:extLst>
              <a:ext uri="{FF2B5EF4-FFF2-40B4-BE49-F238E27FC236}">
                <a16:creationId xmlns:a16="http://schemas.microsoft.com/office/drawing/2014/main" id="{D0E87252-C31B-3303-3E88-E2F754DD7D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10145" y="520985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420988-2AEA-4C31-730B-4D947ACE579C}"/>
                  </a:ext>
                </a:extLst>
              </p:cNvPr>
              <p:cNvSpPr txBox="1"/>
              <p:nvPr/>
            </p:nvSpPr>
            <p:spPr>
              <a:xfrm>
                <a:off x="3165239" y="6105165"/>
                <a:ext cx="14497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Landing</a:t>
                </a:r>
                <a:r>
                  <a:rPr lang="en-US" dirty="0"/>
                  <a:t>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420988-2AEA-4C31-730B-4D947ACE5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239" y="6105165"/>
                <a:ext cx="1449756" cy="646331"/>
              </a:xfrm>
              <a:prstGeom prst="rect">
                <a:avLst/>
              </a:prstGeom>
              <a:blipFill>
                <a:blip r:embed="rId15"/>
                <a:stretch>
                  <a:fillRect l="-3361" t="-4717" r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8BAFF89-0C55-7478-10A5-95ED8E5B8116}"/>
              </a:ext>
            </a:extLst>
          </p:cNvPr>
          <p:cNvSpPr/>
          <p:nvPr/>
        </p:nvSpPr>
        <p:spPr>
          <a:xfrm rot="16018114">
            <a:off x="3879282" y="1729173"/>
            <a:ext cx="1193531" cy="1488744"/>
          </a:xfrm>
          <a:custGeom>
            <a:avLst/>
            <a:gdLst>
              <a:gd name="connsiteX0" fmla="*/ 0 w 1193531"/>
              <a:gd name="connsiteY0" fmla="*/ 0 h 1488744"/>
              <a:gd name="connsiteX1" fmla="*/ 5316 w 1193531"/>
              <a:gd name="connsiteY1" fmla="*/ 70585 h 1488744"/>
              <a:gd name="connsiteX2" fmla="*/ 31898 w 1193531"/>
              <a:gd name="connsiteY2" fmla="*/ 160424 h 1488744"/>
              <a:gd name="connsiteX3" fmla="*/ 111644 w 1193531"/>
              <a:gd name="connsiteY3" fmla="*/ 288765 h 1488744"/>
              <a:gd name="connsiteX4" fmla="*/ 196706 w 1193531"/>
              <a:gd name="connsiteY4" fmla="*/ 372185 h 1488744"/>
              <a:gd name="connsiteX5" fmla="*/ 292401 w 1193531"/>
              <a:gd name="connsiteY5" fmla="*/ 429938 h 1488744"/>
              <a:gd name="connsiteX6" fmla="*/ 489108 w 1193531"/>
              <a:gd name="connsiteY6" fmla="*/ 545444 h 1488744"/>
              <a:gd name="connsiteX7" fmla="*/ 616702 w 1193531"/>
              <a:gd name="connsiteY7" fmla="*/ 558278 h 1488744"/>
              <a:gd name="connsiteX8" fmla="*/ 765561 w 1193531"/>
              <a:gd name="connsiteY8" fmla="*/ 481274 h 1488744"/>
              <a:gd name="connsiteX9" fmla="*/ 773535 w 1193531"/>
              <a:gd name="connsiteY9" fmla="*/ 449189 h 1488744"/>
              <a:gd name="connsiteX10" fmla="*/ 776193 w 1193531"/>
              <a:gd name="connsiteY10" fmla="*/ 391436 h 1488744"/>
              <a:gd name="connsiteX11" fmla="*/ 768219 w 1193531"/>
              <a:gd name="connsiteY11" fmla="*/ 218177 h 1488744"/>
              <a:gd name="connsiteX12" fmla="*/ 746953 w 1193531"/>
              <a:gd name="connsiteY12" fmla="*/ 128339 h 1488744"/>
              <a:gd name="connsiteX13" fmla="*/ 733662 w 1193531"/>
              <a:gd name="connsiteY13" fmla="*/ 102671 h 1488744"/>
              <a:gd name="connsiteX14" fmla="*/ 717713 w 1193531"/>
              <a:gd name="connsiteY14" fmla="*/ 96254 h 1488744"/>
              <a:gd name="connsiteX15" fmla="*/ 622018 w 1193531"/>
              <a:gd name="connsiteY15" fmla="*/ 44918 h 1488744"/>
              <a:gd name="connsiteX16" fmla="*/ 505057 w 1193531"/>
              <a:gd name="connsiteY16" fmla="*/ 70585 h 1488744"/>
              <a:gd name="connsiteX17" fmla="*/ 475817 w 1193531"/>
              <a:gd name="connsiteY17" fmla="*/ 115506 h 1488744"/>
              <a:gd name="connsiteX18" fmla="*/ 433286 w 1193531"/>
              <a:gd name="connsiteY18" fmla="*/ 263096 h 1488744"/>
              <a:gd name="connsiteX19" fmla="*/ 430628 w 1193531"/>
              <a:gd name="connsiteY19" fmla="*/ 314432 h 1488744"/>
              <a:gd name="connsiteX20" fmla="*/ 427969 w 1193531"/>
              <a:gd name="connsiteY20" fmla="*/ 352934 h 1488744"/>
              <a:gd name="connsiteX21" fmla="*/ 430628 w 1193531"/>
              <a:gd name="connsiteY21" fmla="*/ 545444 h 1488744"/>
              <a:gd name="connsiteX22" fmla="*/ 443919 w 1193531"/>
              <a:gd name="connsiteY22" fmla="*/ 590363 h 1488744"/>
              <a:gd name="connsiteX23" fmla="*/ 531639 w 1193531"/>
              <a:gd name="connsiteY23" fmla="*/ 705869 h 1488744"/>
              <a:gd name="connsiteX24" fmla="*/ 624676 w 1193531"/>
              <a:gd name="connsiteY24" fmla="*/ 750789 h 1488744"/>
              <a:gd name="connsiteX25" fmla="*/ 701764 w 1193531"/>
              <a:gd name="connsiteY25" fmla="*/ 782873 h 1488744"/>
              <a:gd name="connsiteX26" fmla="*/ 736321 w 1193531"/>
              <a:gd name="connsiteY26" fmla="*/ 795707 h 1488744"/>
              <a:gd name="connsiteX27" fmla="*/ 906445 w 1193531"/>
              <a:gd name="connsiteY27" fmla="*/ 827792 h 1488744"/>
              <a:gd name="connsiteX28" fmla="*/ 1015431 w 1193531"/>
              <a:gd name="connsiteY28" fmla="*/ 834209 h 1488744"/>
              <a:gd name="connsiteX29" fmla="*/ 1111126 w 1193531"/>
              <a:gd name="connsiteY29" fmla="*/ 827792 h 1488744"/>
              <a:gd name="connsiteX30" fmla="*/ 1140366 w 1193531"/>
              <a:gd name="connsiteY30" fmla="*/ 802124 h 1488744"/>
              <a:gd name="connsiteX31" fmla="*/ 1193531 w 1193531"/>
              <a:gd name="connsiteY31" fmla="*/ 776456 h 1488744"/>
              <a:gd name="connsiteX32" fmla="*/ 1169607 w 1193531"/>
              <a:gd name="connsiteY32" fmla="*/ 750789 h 1488744"/>
              <a:gd name="connsiteX33" fmla="*/ 1140366 w 1193531"/>
              <a:gd name="connsiteY33" fmla="*/ 737954 h 1488744"/>
              <a:gd name="connsiteX34" fmla="*/ 1111126 w 1193531"/>
              <a:gd name="connsiteY34" fmla="*/ 731537 h 1488744"/>
              <a:gd name="connsiteX35" fmla="*/ 941002 w 1193531"/>
              <a:gd name="connsiteY35" fmla="*/ 718703 h 1488744"/>
              <a:gd name="connsiteX36" fmla="*/ 895812 w 1193531"/>
              <a:gd name="connsiteY36" fmla="*/ 725120 h 1488744"/>
              <a:gd name="connsiteX37" fmla="*/ 853281 w 1193531"/>
              <a:gd name="connsiteY37" fmla="*/ 763622 h 1488744"/>
              <a:gd name="connsiteX38" fmla="*/ 776193 w 1193531"/>
              <a:gd name="connsiteY38" fmla="*/ 879128 h 1488744"/>
              <a:gd name="connsiteX39" fmla="*/ 731004 w 1193531"/>
              <a:gd name="connsiteY39" fmla="*/ 994634 h 1488744"/>
              <a:gd name="connsiteX40" fmla="*/ 725688 w 1193531"/>
              <a:gd name="connsiteY40" fmla="*/ 1039554 h 1488744"/>
              <a:gd name="connsiteX41" fmla="*/ 832016 w 1193531"/>
              <a:gd name="connsiteY41" fmla="*/ 1309067 h 1488744"/>
              <a:gd name="connsiteX42" fmla="*/ 1063279 w 1193531"/>
              <a:gd name="connsiteY42" fmla="*/ 1488744 h 1488744"/>
              <a:gd name="connsiteX43" fmla="*/ 1150999 w 1193531"/>
              <a:gd name="connsiteY43" fmla="*/ 1469492 h 1488744"/>
              <a:gd name="connsiteX44" fmla="*/ 1164290 w 1193531"/>
              <a:gd name="connsiteY44" fmla="*/ 1450241 h 148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93531" h="1488744" extrusionOk="0">
                <a:moveTo>
                  <a:pt x="0" y="0"/>
                </a:moveTo>
                <a:cubicBezTo>
                  <a:pt x="971" y="22952"/>
                  <a:pt x="-1570" y="47137"/>
                  <a:pt x="5316" y="70585"/>
                </a:cubicBezTo>
                <a:cubicBezTo>
                  <a:pt x="9524" y="97868"/>
                  <a:pt x="24650" y="142010"/>
                  <a:pt x="31898" y="160424"/>
                </a:cubicBezTo>
                <a:cubicBezTo>
                  <a:pt x="55181" y="211844"/>
                  <a:pt x="85148" y="250585"/>
                  <a:pt x="111644" y="288765"/>
                </a:cubicBezTo>
                <a:cubicBezTo>
                  <a:pt x="143510" y="319880"/>
                  <a:pt x="169997" y="350130"/>
                  <a:pt x="196706" y="372185"/>
                </a:cubicBezTo>
                <a:cubicBezTo>
                  <a:pt x="231918" y="392551"/>
                  <a:pt x="260429" y="411503"/>
                  <a:pt x="292401" y="429938"/>
                </a:cubicBezTo>
                <a:cubicBezTo>
                  <a:pt x="383728" y="484716"/>
                  <a:pt x="400225" y="518990"/>
                  <a:pt x="489108" y="545444"/>
                </a:cubicBezTo>
                <a:cubicBezTo>
                  <a:pt x="532067" y="553160"/>
                  <a:pt x="577324" y="546321"/>
                  <a:pt x="616702" y="558278"/>
                </a:cubicBezTo>
                <a:cubicBezTo>
                  <a:pt x="750636" y="532960"/>
                  <a:pt x="726493" y="631113"/>
                  <a:pt x="765561" y="481274"/>
                </a:cubicBezTo>
                <a:cubicBezTo>
                  <a:pt x="768466" y="469536"/>
                  <a:pt x="772758" y="460484"/>
                  <a:pt x="773535" y="449189"/>
                </a:cubicBezTo>
                <a:cubicBezTo>
                  <a:pt x="774120" y="430229"/>
                  <a:pt x="773977" y="413329"/>
                  <a:pt x="776193" y="391436"/>
                </a:cubicBezTo>
                <a:cubicBezTo>
                  <a:pt x="763736" y="334430"/>
                  <a:pt x="771929" y="273852"/>
                  <a:pt x="768219" y="218177"/>
                </a:cubicBezTo>
                <a:cubicBezTo>
                  <a:pt x="767870" y="188998"/>
                  <a:pt x="758833" y="146939"/>
                  <a:pt x="746953" y="128339"/>
                </a:cubicBezTo>
                <a:cubicBezTo>
                  <a:pt x="742603" y="118099"/>
                  <a:pt x="738012" y="107713"/>
                  <a:pt x="733662" y="102671"/>
                </a:cubicBezTo>
                <a:cubicBezTo>
                  <a:pt x="728518" y="96326"/>
                  <a:pt x="723577" y="98869"/>
                  <a:pt x="717713" y="96254"/>
                </a:cubicBezTo>
                <a:cubicBezTo>
                  <a:pt x="629231" y="49539"/>
                  <a:pt x="718186" y="81150"/>
                  <a:pt x="622018" y="44918"/>
                </a:cubicBezTo>
                <a:cubicBezTo>
                  <a:pt x="586039" y="51552"/>
                  <a:pt x="541357" y="53955"/>
                  <a:pt x="505057" y="70585"/>
                </a:cubicBezTo>
                <a:cubicBezTo>
                  <a:pt x="492124" y="79213"/>
                  <a:pt x="483570" y="94556"/>
                  <a:pt x="475817" y="115506"/>
                </a:cubicBezTo>
                <a:cubicBezTo>
                  <a:pt x="444106" y="187983"/>
                  <a:pt x="446373" y="193458"/>
                  <a:pt x="433286" y="263096"/>
                </a:cubicBezTo>
                <a:cubicBezTo>
                  <a:pt x="433479" y="281746"/>
                  <a:pt x="431956" y="294042"/>
                  <a:pt x="430628" y="314432"/>
                </a:cubicBezTo>
                <a:cubicBezTo>
                  <a:pt x="429369" y="325712"/>
                  <a:pt x="428597" y="339129"/>
                  <a:pt x="427969" y="352934"/>
                </a:cubicBezTo>
                <a:cubicBezTo>
                  <a:pt x="427769" y="426689"/>
                  <a:pt x="425987" y="483313"/>
                  <a:pt x="430628" y="545444"/>
                </a:cubicBezTo>
                <a:cubicBezTo>
                  <a:pt x="433529" y="564091"/>
                  <a:pt x="438581" y="579228"/>
                  <a:pt x="443919" y="590363"/>
                </a:cubicBezTo>
                <a:cubicBezTo>
                  <a:pt x="462264" y="624959"/>
                  <a:pt x="516518" y="691253"/>
                  <a:pt x="531639" y="705869"/>
                </a:cubicBezTo>
                <a:cubicBezTo>
                  <a:pt x="561040" y="728195"/>
                  <a:pt x="594790" y="737073"/>
                  <a:pt x="624676" y="750789"/>
                </a:cubicBezTo>
                <a:cubicBezTo>
                  <a:pt x="650215" y="761667"/>
                  <a:pt x="677459" y="774395"/>
                  <a:pt x="701764" y="782873"/>
                </a:cubicBezTo>
                <a:cubicBezTo>
                  <a:pt x="710965" y="787476"/>
                  <a:pt x="724984" y="793266"/>
                  <a:pt x="736321" y="795707"/>
                </a:cubicBezTo>
                <a:cubicBezTo>
                  <a:pt x="758299" y="804259"/>
                  <a:pt x="877077" y="828338"/>
                  <a:pt x="906445" y="827792"/>
                </a:cubicBezTo>
                <a:cubicBezTo>
                  <a:pt x="938173" y="831225"/>
                  <a:pt x="977455" y="837491"/>
                  <a:pt x="1015431" y="834209"/>
                </a:cubicBezTo>
                <a:cubicBezTo>
                  <a:pt x="1045890" y="831916"/>
                  <a:pt x="1076438" y="834908"/>
                  <a:pt x="1111126" y="827792"/>
                </a:cubicBezTo>
                <a:cubicBezTo>
                  <a:pt x="1121782" y="824860"/>
                  <a:pt x="1130555" y="810998"/>
                  <a:pt x="1140366" y="802124"/>
                </a:cubicBezTo>
                <a:cubicBezTo>
                  <a:pt x="1162509" y="783906"/>
                  <a:pt x="1167059" y="786338"/>
                  <a:pt x="1193531" y="776456"/>
                </a:cubicBezTo>
                <a:cubicBezTo>
                  <a:pt x="1186450" y="742441"/>
                  <a:pt x="1192191" y="761929"/>
                  <a:pt x="1169607" y="750789"/>
                </a:cubicBezTo>
                <a:cubicBezTo>
                  <a:pt x="1159131" y="746587"/>
                  <a:pt x="1149001" y="741564"/>
                  <a:pt x="1140366" y="737954"/>
                </a:cubicBezTo>
                <a:cubicBezTo>
                  <a:pt x="1129704" y="735523"/>
                  <a:pt x="1144945" y="735287"/>
                  <a:pt x="1111126" y="731537"/>
                </a:cubicBezTo>
                <a:cubicBezTo>
                  <a:pt x="1088024" y="734238"/>
                  <a:pt x="1009982" y="716686"/>
                  <a:pt x="941002" y="718703"/>
                </a:cubicBezTo>
                <a:cubicBezTo>
                  <a:pt x="927358" y="717512"/>
                  <a:pt x="912789" y="715901"/>
                  <a:pt x="895812" y="725120"/>
                </a:cubicBezTo>
                <a:cubicBezTo>
                  <a:pt x="880869" y="733624"/>
                  <a:pt x="866937" y="749546"/>
                  <a:pt x="853281" y="763622"/>
                </a:cubicBezTo>
                <a:cubicBezTo>
                  <a:pt x="825980" y="788179"/>
                  <a:pt x="796289" y="843510"/>
                  <a:pt x="776193" y="879128"/>
                </a:cubicBezTo>
                <a:cubicBezTo>
                  <a:pt x="758407" y="906071"/>
                  <a:pt x="742385" y="958952"/>
                  <a:pt x="731004" y="994634"/>
                </a:cubicBezTo>
                <a:cubicBezTo>
                  <a:pt x="730876" y="1008896"/>
                  <a:pt x="723816" y="1024543"/>
                  <a:pt x="725688" y="1039554"/>
                </a:cubicBezTo>
                <a:cubicBezTo>
                  <a:pt x="742838" y="1218917"/>
                  <a:pt x="758740" y="1222232"/>
                  <a:pt x="832016" y="1309067"/>
                </a:cubicBezTo>
                <a:cubicBezTo>
                  <a:pt x="937229" y="1437907"/>
                  <a:pt x="951422" y="1426083"/>
                  <a:pt x="1063279" y="1488744"/>
                </a:cubicBezTo>
                <a:cubicBezTo>
                  <a:pt x="1089198" y="1481670"/>
                  <a:pt x="1123248" y="1480490"/>
                  <a:pt x="1150999" y="1469492"/>
                </a:cubicBezTo>
                <a:cubicBezTo>
                  <a:pt x="1203251" y="1449582"/>
                  <a:pt x="1148912" y="1448196"/>
                  <a:pt x="1164290" y="1450241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AF9B-C6F8-A53B-0BDE-4D5F1F9AE18B}"/>
                  </a:ext>
                </a:extLst>
              </p:cNvPr>
              <p:cNvSpPr txBox="1"/>
              <p:nvPr/>
            </p:nvSpPr>
            <p:spPr>
              <a:xfrm>
                <a:off x="3767345" y="1235978"/>
                <a:ext cx="27956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Landing</a:t>
                </a:r>
                <a:r>
                  <a:rPr lang="en-US" dirty="0"/>
                  <a:t> failure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AF9B-C6F8-A53B-0BDE-4D5F1F9AE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345" y="1235978"/>
                <a:ext cx="2795637" cy="646331"/>
              </a:xfrm>
              <a:prstGeom prst="rect">
                <a:avLst/>
              </a:prstGeom>
              <a:blipFill>
                <a:blip r:embed="rId16"/>
                <a:stretch>
                  <a:fillRect l="-1743" t="-4717" r="-108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Graphic 29" descr="Stopwatch 25% outline">
            <a:extLst>
              <a:ext uri="{FF2B5EF4-FFF2-40B4-BE49-F238E27FC236}">
                <a16:creationId xmlns:a16="http://schemas.microsoft.com/office/drawing/2014/main" id="{7093B432-58FD-E26C-040D-E3AD0EB44F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2426" y="526863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B8C9DA-DE91-DB69-F2F7-60A4BB054070}"/>
                  </a:ext>
                </a:extLst>
              </p:cNvPr>
              <p:cNvSpPr txBox="1"/>
              <p:nvPr/>
            </p:nvSpPr>
            <p:spPr>
              <a:xfrm>
                <a:off x="6157520" y="6163949"/>
                <a:ext cx="14201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Probing</a:t>
                </a:r>
                <a:r>
                  <a:rPr lang="en-US" dirty="0"/>
                  <a:t>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B8C9DA-DE91-DB69-F2F7-60A4BB054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520" y="6163949"/>
                <a:ext cx="1420132" cy="646331"/>
              </a:xfrm>
              <a:prstGeom prst="rect">
                <a:avLst/>
              </a:prstGeom>
              <a:blipFill>
                <a:blip r:embed="rId17"/>
                <a:stretch>
                  <a:fillRect l="-3433" t="-3774" r="-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03CDBA-EFE0-E29D-15C6-A21BCB2C2B95}"/>
                  </a:ext>
                </a:extLst>
              </p:cNvPr>
              <p:cNvSpPr txBox="1"/>
              <p:nvPr/>
            </p:nvSpPr>
            <p:spPr>
              <a:xfrm>
                <a:off x="6562982" y="1235977"/>
                <a:ext cx="27660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Probing</a:t>
                </a:r>
                <a:r>
                  <a:rPr lang="en-US" dirty="0"/>
                  <a:t> failure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03CDBA-EFE0-E29D-15C6-A21BCB2C2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982" y="1235977"/>
                <a:ext cx="2766014" cy="646331"/>
              </a:xfrm>
              <a:prstGeom prst="rect">
                <a:avLst/>
              </a:prstGeom>
              <a:blipFill>
                <a:blip r:embed="rId18"/>
                <a:stretch>
                  <a:fillRect l="-1987" t="-4717" r="-1104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D2DB4DE2-A268-5CFB-E022-760E000B61C9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-1051" t="20060" r="49777" b="51974"/>
          <a:stretch/>
        </p:blipFill>
        <p:spPr>
          <a:xfrm>
            <a:off x="5618162" y="3280201"/>
            <a:ext cx="2666340" cy="1330522"/>
          </a:xfrm>
          <a:prstGeom prst="rect">
            <a:avLst/>
          </a:prstGeom>
        </p:spPr>
      </p:pic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EFABE4E3-03A2-721D-0C89-9CA40146F750}"/>
              </a:ext>
            </a:extLst>
          </p:cNvPr>
          <p:cNvCxnSpPr>
            <a:cxnSpLocks/>
          </p:cNvCxnSpPr>
          <p:nvPr/>
        </p:nvCxnSpPr>
        <p:spPr>
          <a:xfrm flipV="1">
            <a:off x="7008987" y="4008534"/>
            <a:ext cx="710066" cy="230634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43D4CB18-E284-51E0-3BEE-93F25ACF2BBD}"/>
              </a:ext>
            </a:extLst>
          </p:cNvPr>
          <p:cNvCxnSpPr>
            <a:cxnSpLocks/>
          </p:cNvCxnSpPr>
          <p:nvPr/>
        </p:nvCxnSpPr>
        <p:spPr>
          <a:xfrm>
            <a:off x="6942418" y="3945461"/>
            <a:ext cx="843204" cy="395632"/>
          </a:xfrm>
          <a:prstGeom prst="curvedConnector3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ECF09A2-B81B-6E52-7801-090333C686A0}"/>
              </a:ext>
            </a:extLst>
          </p:cNvPr>
          <p:cNvSpPr/>
          <p:nvPr/>
        </p:nvSpPr>
        <p:spPr>
          <a:xfrm rot="16018114">
            <a:off x="6807419" y="1947446"/>
            <a:ext cx="1488037" cy="1402957"/>
          </a:xfrm>
          <a:custGeom>
            <a:avLst/>
            <a:gdLst>
              <a:gd name="connsiteX0" fmla="*/ 0 w 1488037"/>
              <a:gd name="connsiteY0" fmla="*/ 0 h 1402957"/>
              <a:gd name="connsiteX1" fmla="*/ 6628 w 1488037"/>
              <a:gd name="connsiteY1" fmla="*/ 66518 h 1402957"/>
              <a:gd name="connsiteX2" fmla="*/ 39769 w 1488037"/>
              <a:gd name="connsiteY2" fmla="*/ 151180 h 1402957"/>
              <a:gd name="connsiteX3" fmla="*/ 139192 w 1488037"/>
              <a:gd name="connsiteY3" fmla="*/ 272125 h 1402957"/>
              <a:gd name="connsiteX4" fmla="*/ 245244 w 1488037"/>
              <a:gd name="connsiteY4" fmla="*/ 350738 h 1402957"/>
              <a:gd name="connsiteX5" fmla="*/ 364552 w 1488037"/>
              <a:gd name="connsiteY5" fmla="*/ 405163 h 1402957"/>
              <a:gd name="connsiteX6" fmla="*/ 609796 w 1488037"/>
              <a:gd name="connsiteY6" fmla="*/ 514013 h 1402957"/>
              <a:gd name="connsiteX7" fmla="*/ 768874 w 1488037"/>
              <a:gd name="connsiteY7" fmla="*/ 526108 h 1402957"/>
              <a:gd name="connsiteX8" fmla="*/ 954464 w 1488037"/>
              <a:gd name="connsiteY8" fmla="*/ 453541 h 1402957"/>
              <a:gd name="connsiteX9" fmla="*/ 964407 w 1488037"/>
              <a:gd name="connsiteY9" fmla="*/ 423305 h 1402957"/>
              <a:gd name="connsiteX10" fmla="*/ 967720 w 1488037"/>
              <a:gd name="connsiteY10" fmla="*/ 368880 h 1402957"/>
              <a:gd name="connsiteX11" fmla="*/ 957778 w 1488037"/>
              <a:gd name="connsiteY11" fmla="*/ 205605 h 1402957"/>
              <a:gd name="connsiteX12" fmla="*/ 931266 w 1488037"/>
              <a:gd name="connsiteY12" fmla="*/ 120943 h 1402957"/>
              <a:gd name="connsiteX13" fmla="*/ 914695 w 1488037"/>
              <a:gd name="connsiteY13" fmla="*/ 96755 h 1402957"/>
              <a:gd name="connsiteX14" fmla="*/ 894810 w 1488037"/>
              <a:gd name="connsiteY14" fmla="*/ 90707 h 1402957"/>
              <a:gd name="connsiteX15" fmla="*/ 775502 w 1488037"/>
              <a:gd name="connsiteY15" fmla="*/ 42330 h 1402957"/>
              <a:gd name="connsiteX16" fmla="*/ 629681 w 1488037"/>
              <a:gd name="connsiteY16" fmla="*/ 66518 h 1402957"/>
              <a:gd name="connsiteX17" fmla="*/ 593226 w 1488037"/>
              <a:gd name="connsiteY17" fmla="*/ 108850 h 1402957"/>
              <a:gd name="connsiteX18" fmla="*/ 540200 w 1488037"/>
              <a:gd name="connsiteY18" fmla="*/ 247936 h 1402957"/>
              <a:gd name="connsiteX19" fmla="*/ 536886 w 1488037"/>
              <a:gd name="connsiteY19" fmla="*/ 296313 h 1402957"/>
              <a:gd name="connsiteX20" fmla="*/ 533572 w 1488037"/>
              <a:gd name="connsiteY20" fmla="*/ 332597 h 1402957"/>
              <a:gd name="connsiteX21" fmla="*/ 536886 w 1488037"/>
              <a:gd name="connsiteY21" fmla="*/ 514013 h 1402957"/>
              <a:gd name="connsiteX22" fmla="*/ 553456 w 1488037"/>
              <a:gd name="connsiteY22" fmla="*/ 556344 h 1402957"/>
              <a:gd name="connsiteX23" fmla="*/ 662822 w 1488037"/>
              <a:gd name="connsiteY23" fmla="*/ 665194 h 1402957"/>
              <a:gd name="connsiteX24" fmla="*/ 778816 w 1488037"/>
              <a:gd name="connsiteY24" fmla="*/ 707525 h 1402957"/>
              <a:gd name="connsiteX25" fmla="*/ 874925 w 1488037"/>
              <a:gd name="connsiteY25" fmla="*/ 737761 h 1402957"/>
              <a:gd name="connsiteX26" fmla="*/ 918009 w 1488037"/>
              <a:gd name="connsiteY26" fmla="*/ 749856 h 1402957"/>
              <a:gd name="connsiteX27" fmla="*/ 1130112 w 1488037"/>
              <a:gd name="connsiteY27" fmla="*/ 780092 h 1402957"/>
              <a:gd name="connsiteX28" fmla="*/ 1265991 w 1488037"/>
              <a:gd name="connsiteY28" fmla="*/ 786138 h 1402957"/>
              <a:gd name="connsiteX29" fmla="*/ 1385299 w 1488037"/>
              <a:gd name="connsiteY29" fmla="*/ 780092 h 1402957"/>
              <a:gd name="connsiteX30" fmla="*/ 1421754 w 1488037"/>
              <a:gd name="connsiteY30" fmla="*/ 755903 h 1402957"/>
              <a:gd name="connsiteX31" fmla="*/ 1488037 w 1488037"/>
              <a:gd name="connsiteY31" fmla="*/ 731713 h 1402957"/>
              <a:gd name="connsiteX32" fmla="*/ 1458209 w 1488037"/>
              <a:gd name="connsiteY32" fmla="*/ 707525 h 1402957"/>
              <a:gd name="connsiteX33" fmla="*/ 1421754 w 1488037"/>
              <a:gd name="connsiteY33" fmla="*/ 695431 h 1402957"/>
              <a:gd name="connsiteX34" fmla="*/ 1385299 w 1488037"/>
              <a:gd name="connsiteY34" fmla="*/ 689383 h 1402957"/>
              <a:gd name="connsiteX35" fmla="*/ 1173196 w 1488037"/>
              <a:gd name="connsiteY35" fmla="*/ 677288 h 1402957"/>
              <a:gd name="connsiteX36" fmla="*/ 1116856 w 1488037"/>
              <a:gd name="connsiteY36" fmla="*/ 683336 h 1402957"/>
              <a:gd name="connsiteX37" fmla="*/ 1063830 w 1488037"/>
              <a:gd name="connsiteY37" fmla="*/ 719619 h 1402957"/>
              <a:gd name="connsiteX38" fmla="*/ 967720 w 1488037"/>
              <a:gd name="connsiteY38" fmla="*/ 828469 h 1402957"/>
              <a:gd name="connsiteX39" fmla="*/ 911381 w 1488037"/>
              <a:gd name="connsiteY39" fmla="*/ 937319 h 1402957"/>
              <a:gd name="connsiteX40" fmla="*/ 904753 w 1488037"/>
              <a:gd name="connsiteY40" fmla="*/ 979651 h 1402957"/>
              <a:gd name="connsiteX41" fmla="*/ 1037317 w 1488037"/>
              <a:gd name="connsiteY41" fmla="*/ 1233633 h 1402957"/>
              <a:gd name="connsiteX42" fmla="*/ 1325645 w 1488037"/>
              <a:gd name="connsiteY42" fmla="*/ 1402957 h 1402957"/>
              <a:gd name="connsiteX43" fmla="*/ 1435011 w 1488037"/>
              <a:gd name="connsiteY43" fmla="*/ 1384814 h 1402957"/>
              <a:gd name="connsiteX44" fmla="*/ 1451581 w 1488037"/>
              <a:gd name="connsiteY44" fmla="*/ 1366673 h 140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488037" h="1402957" extrusionOk="0">
                <a:moveTo>
                  <a:pt x="0" y="0"/>
                </a:moveTo>
                <a:cubicBezTo>
                  <a:pt x="-1110" y="19786"/>
                  <a:pt x="-349" y="44515"/>
                  <a:pt x="6628" y="66518"/>
                </a:cubicBezTo>
                <a:cubicBezTo>
                  <a:pt x="13415" y="91350"/>
                  <a:pt x="32263" y="134020"/>
                  <a:pt x="39769" y="151180"/>
                </a:cubicBezTo>
                <a:cubicBezTo>
                  <a:pt x="67933" y="192493"/>
                  <a:pt x="104511" y="237428"/>
                  <a:pt x="139192" y="272125"/>
                </a:cubicBezTo>
                <a:cubicBezTo>
                  <a:pt x="174269" y="301725"/>
                  <a:pt x="212225" y="330243"/>
                  <a:pt x="245244" y="350738"/>
                </a:cubicBezTo>
                <a:cubicBezTo>
                  <a:pt x="287131" y="370778"/>
                  <a:pt x="324930" y="386331"/>
                  <a:pt x="364552" y="405163"/>
                </a:cubicBezTo>
                <a:cubicBezTo>
                  <a:pt x="475914" y="460966"/>
                  <a:pt x="497312" y="489252"/>
                  <a:pt x="609796" y="514013"/>
                </a:cubicBezTo>
                <a:cubicBezTo>
                  <a:pt x="663317" y="520565"/>
                  <a:pt x="717530" y="517982"/>
                  <a:pt x="768874" y="526108"/>
                </a:cubicBezTo>
                <a:cubicBezTo>
                  <a:pt x="937739" y="504765"/>
                  <a:pt x="906998" y="590546"/>
                  <a:pt x="954464" y="453541"/>
                </a:cubicBezTo>
                <a:cubicBezTo>
                  <a:pt x="958080" y="442319"/>
                  <a:pt x="963034" y="434003"/>
                  <a:pt x="964407" y="423305"/>
                </a:cubicBezTo>
                <a:cubicBezTo>
                  <a:pt x="964595" y="406046"/>
                  <a:pt x="966233" y="389064"/>
                  <a:pt x="967720" y="368880"/>
                </a:cubicBezTo>
                <a:cubicBezTo>
                  <a:pt x="963661" y="314423"/>
                  <a:pt x="961279" y="255918"/>
                  <a:pt x="957778" y="205605"/>
                </a:cubicBezTo>
                <a:cubicBezTo>
                  <a:pt x="958624" y="178793"/>
                  <a:pt x="945012" y="138838"/>
                  <a:pt x="931266" y="120943"/>
                </a:cubicBezTo>
                <a:cubicBezTo>
                  <a:pt x="925766" y="110997"/>
                  <a:pt x="920375" y="101513"/>
                  <a:pt x="914695" y="96755"/>
                </a:cubicBezTo>
                <a:cubicBezTo>
                  <a:pt x="908452" y="91176"/>
                  <a:pt x="901534" y="93441"/>
                  <a:pt x="894810" y="90707"/>
                </a:cubicBezTo>
                <a:cubicBezTo>
                  <a:pt x="783932" y="43659"/>
                  <a:pt x="883079" y="75974"/>
                  <a:pt x="775502" y="42330"/>
                </a:cubicBezTo>
                <a:cubicBezTo>
                  <a:pt x="731050" y="47738"/>
                  <a:pt x="676988" y="49556"/>
                  <a:pt x="629681" y="66518"/>
                </a:cubicBezTo>
                <a:cubicBezTo>
                  <a:pt x="614827" y="73108"/>
                  <a:pt x="602586" y="87745"/>
                  <a:pt x="593226" y="108850"/>
                </a:cubicBezTo>
                <a:cubicBezTo>
                  <a:pt x="554047" y="177006"/>
                  <a:pt x="556536" y="182248"/>
                  <a:pt x="540200" y="247936"/>
                </a:cubicBezTo>
                <a:cubicBezTo>
                  <a:pt x="540018" y="265378"/>
                  <a:pt x="538200" y="279649"/>
                  <a:pt x="536886" y="296313"/>
                </a:cubicBezTo>
                <a:cubicBezTo>
                  <a:pt x="535312" y="306441"/>
                  <a:pt x="534990" y="318543"/>
                  <a:pt x="533572" y="332597"/>
                </a:cubicBezTo>
                <a:cubicBezTo>
                  <a:pt x="533412" y="400750"/>
                  <a:pt x="529966" y="459524"/>
                  <a:pt x="536886" y="514013"/>
                </a:cubicBezTo>
                <a:cubicBezTo>
                  <a:pt x="540572" y="531753"/>
                  <a:pt x="546902" y="546212"/>
                  <a:pt x="553456" y="556344"/>
                </a:cubicBezTo>
                <a:cubicBezTo>
                  <a:pt x="577719" y="588534"/>
                  <a:pt x="641775" y="651803"/>
                  <a:pt x="662822" y="665194"/>
                </a:cubicBezTo>
                <a:cubicBezTo>
                  <a:pt x="694464" y="689885"/>
                  <a:pt x="744027" y="695438"/>
                  <a:pt x="778816" y="707525"/>
                </a:cubicBezTo>
                <a:cubicBezTo>
                  <a:pt x="810087" y="712975"/>
                  <a:pt x="845645" y="731689"/>
                  <a:pt x="874925" y="737761"/>
                </a:cubicBezTo>
                <a:cubicBezTo>
                  <a:pt x="887742" y="742104"/>
                  <a:pt x="904002" y="747935"/>
                  <a:pt x="918009" y="749856"/>
                </a:cubicBezTo>
                <a:cubicBezTo>
                  <a:pt x="946087" y="758213"/>
                  <a:pt x="1092720" y="780832"/>
                  <a:pt x="1130112" y="780092"/>
                </a:cubicBezTo>
                <a:cubicBezTo>
                  <a:pt x="1170717" y="783303"/>
                  <a:pt x="1219027" y="789622"/>
                  <a:pt x="1265991" y="786138"/>
                </a:cubicBezTo>
                <a:cubicBezTo>
                  <a:pt x="1304343" y="783972"/>
                  <a:pt x="1339202" y="785487"/>
                  <a:pt x="1385299" y="780092"/>
                </a:cubicBezTo>
                <a:cubicBezTo>
                  <a:pt x="1399344" y="776616"/>
                  <a:pt x="1409500" y="763799"/>
                  <a:pt x="1421754" y="755903"/>
                </a:cubicBezTo>
                <a:cubicBezTo>
                  <a:pt x="1449200" y="738953"/>
                  <a:pt x="1455262" y="741005"/>
                  <a:pt x="1488037" y="731713"/>
                </a:cubicBezTo>
                <a:cubicBezTo>
                  <a:pt x="1481400" y="697840"/>
                  <a:pt x="1487044" y="717864"/>
                  <a:pt x="1458209" y="707525"/>
                </a:cubicBezTo>
                <a:cubicBezTo>
                  <a:pt x="1444590" y="703041"/>
                  <a:pt x="1432981" y="698800"/>
                  <a:pt x="1421754" y="695431"/>
                </a:cubicBezTo>
                <a:cubicBezTo>
                  <a:pt x="1408324" y="693480"/>
                  <a:pt x="1426927" y="692591"/>
                  <a:pt x="1385299" y="689383"/>
                </a:cubicBezTo>
                <a:cubicBezTo>
                  <a:pt x="1298056" y="685706"/>
                  <a:pt x="1271608" y="691466"/>
                  <a:pt x="1173196" y="677288"/>
                </a:cubicBezTo>
                <a:cubicBezTo>
                  <a:pt x="1154948" y="677599"/>
                  <a:pt x="1136783" y="675071"/>
                  <a:pt x="1116856" y="683336"/>
                </a:cubicBezTo>
                <a:cubicBezTo>
                  <a:pt x="1098243" y="691499"/>
                  <a:pt x="1080353" y="709381"/>
                  <a:pt x="1063830" y="719619"/>
                </a:cubicBezTo>
                <a:cubicBezTo>
                  <a:pt x="1032333" y="743180"/>
                  <a:pt x="992227" y="794533"/>
                  <a:pt x="967720" y="828469"/>
                </a:cubicBezTo>
                <a:cubicBezTo>
                  <a:pt x="949296" y="854356"/>
                  <a:pt x="925857" y="903633"/>
                  <a:pt x="911381" y="937319"/>
                </a:cubicBezTo>
                <a:cubicBezTo>
                  <a:pt x="909568" y="951258"/>
                  <a:pt x="902335" y="965584"/>
                  <a:pt x="904753" y="979651"/>
                </a:cubicBezTo>
                <a:cubicBezTo>
                  <a:pt x="925556" y="1149447"/>
                  <a:pt x="945846" y="1152202"/>
                  <a:pt x="1037317" y="1233633"/>
                </a:cubicBezTo>
                <a:cubicBezTo>
                  <a:pt x="1167042" y="1356702"/>
                  <a:pt x="1186301" y="1343776"/>
                  <a:pt x="1325645" y="1402957"/>
                </a:cubicBezTo>
                <a:cubicBezTo>
                  <a:pt x="1356080" y="1395720"/>
                  <a:pt x="1403516" y="1394193"/>
                  <a:pt x="1435011" y="1384814"/>
                </a:cubicBezTo>
                <a:cubicBezTo>
                  <a:pt x="1499897" y="1367038"/>
                  <a:pt x="1432475" y="1366097"/>
                  <a:pt x="1451581" y="1366673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3A105A3-600E-7906-C204-61DC4CFA733A}"/>
              </a:ext>
            </a:extLst>
          </p:cNvPr>
          <p:cNvSpPr/>
          <p:nvPr/>
        </p:nvSpPr>
        <p:spPr>
          <a:xfrm>
            <a:off x="271418" y="748632"/>
            <a:ext cx="7591294" cy="3196829"/>
          </a:xfrm>
          <a:custGeom>
            <a:avLst/>
            <a:gdLst>
              <a:gd name="connsiteX0" fmla="*/ 7591294 w 7591294"/>
              <a:gd name="connsiteY0" fmla="*/ 436696 h 3196829"/>
              <a:gd name="connsiteX1" fmla="*/ 4255428 w 7591294"/>
              <a:gd name="connsiteY1" fmla="*/ 41585 h 3196829"/>
              <a:gd name="connsiteX2" fmla="*/ 1218717 w 7591294"/>
              <a:gd name="connsiteY2" fmla="*/ 143185 h 3196829"/>
              <a:gd name="connsiteX3" fmla="*/ 22094 w 7591294"/>
              <a:gd name="connsiteY3" fmla="*/ 1204340 h 3196829"/>
              <a:gd name="connsiteX4" fmla="*/ 434139 w 7591294"/>
              <a:gd name="connsiteY4" fmla="*/ 3196829 h 3196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1294" h="3196829">
                <a:moveTo>
                  <a:pt x="7591294" y="436696"/>
                </a:moveTo>
                <a:cubicBezTo>
                  <a:pt x="6454409" y="263599"/>
                  <a:pt x="5317524" y="90503"/>
                  <a:pt x="4255428" y="41585"/>
                </a:cubicBezTo>
                <a:cubicBezTo>
                  <a:pt x="3193332" y="-7333"/>
                  <a:pt x="1924273" y="-50607"/>
                  <a:pt x="1218717" y="143185"/>
                </a:cubicBezTo>
                <a:cubicBezTo>
                  <a:pt x="513161" y="336977"/>
                  <a:pt x="152857" y="695399"/>
                  <a:pt x="22094" y="1204340"/>
                </a:cubicBezTo>
                <a:cubicBezTo>
                  <a:pt x="-108669" y="1713281"/>
                  <a:pt x="381458" y="2920251"/>
                  <a:pt x="434139" y="3196829"/>
                </a:cubicBezTo>
              </a:path>
            </a:pathLst>
          </a:custGeom>
          <a:noFill/>
          <a:ln w="3810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8502F2-15B4-D79F-F11E-BBB0B9B84FD9}"/>
                  </a:ext>
                </a:extLst>
              </p:cNvPr>
              <p:cNvSpPr txBox="1"/>
              <p:nvPr/>
            </p:nvSpPr>
            <p:spPr>
              <a:xfrm>
                <a:off x="2482720" y="69131"/>
                <a:ext cx="28510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Seek new host</a:t>
                </a:r>
                <a:r>
                  <a:rPr lang="en-US" dirty="0"/>
                  <a:t>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8502F2-15B4-D79F-F11E-BBB0B9B84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720" y="69131"/>
                <a:ext cx="2851037" cy="646331"/>
              </a:xfrm>
              <a:prstGeom prst="rect">
                <a:avLst/>
              </a:prstGeom>
              <a:blipFill>
                <a:blip r:embed="rId20"/>
                <a:stretch>
                  <a:fillRect l="-1709" t="-3774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Graphic 69" descr="Stopwatch 25% outline">
            <a:extLst>
              <a:ext uri="{FF2B5EF4-FFF2-40B4-BE49-F238E27FC236}">
                <a16:creationId xmlns:a16="http://schemas.microsoft.com/office/drawing/2014/main" id="{B65276F6-FA4F-894B-E08F-443789A690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04866" y="521933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6DD2410-EEE5-AB91-159A-679CAF13556E}"/>
                  </a:ext>
                </a:extLst>
              </p:cNvPr>
              <p:cNvSpPr txBox="1"/>
              <p:nvPr/>
            </p:nvSpPr>
            <p:spPr>
              <a:xfrm>
                <a:off x="9159960" y="6114646"/>
                <a:ext cx="15756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Ingesting</a:t>
                </a:r>
                <a:r>
                  <a:rPr lang="en-US" dirty="0"/>
                  <a:t>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6DD2410-EEE5-AB91-159A-679CAF135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960" y="6114646"/>
                <a:ext cx="1575688" cy="646331"/>
              </a:xfrm>
              <a:prstGeom prst="rect">
                <a:avLst/>
              </a:prstGeom>
              <a:blipFill>
                <a:blip r:embed="rId21"/>
                <a:stretch>
                  <a:fillRect l="-3488" t="-3774" r="-2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3DB0F3E-FB0D-5A51-6784-FF930CBA5553}"/>
                  </a:ext>
                </a:extLst>
              </p:cNvPr>
              <p:cNvSpPr txBox="1"/>
              <p:nvPr/>
            </p:nvSpPr>
            <p:spPr>
              <a:xfrm>
                <a:off x="9019970" y="1071292"/>
                <a:ext cx="29215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Ingesting</a:t>
                </a:r>
                <a:r>
                  <a:rPr lang="en-US" dirty="0"/>
                  <a:t> failure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3DB0F3E-FB0D-5A51-6784-FF930CBA5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970" y="1071292"/>
                <a:ext cx="2921569" cy="646331"/>
              </a:xfrm>
              <a:prstGeom prst="rect">
                <a:avLst/>
              </a:prstGeom>
              <a:blipFill>
                <a:blip r:embed="rId22"/>
                <a:stretch>
                  <a:fillRect l="-1879" t="-4717" r="-835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68BC10F-9624-8119-9F22-20CFC19C7635}"/>
              </a:ext>
            </a:extLst>
          </p:cNvPr>
          <p:cNvSpPr/>
          <p:nvPr/>
        </p:nvSpPr>
        <p:spPr>
          <a:xfrm rot="14707922">
            <a:off x="9410839" y="1903234"/>
            <a:ext cx="1590470" cy="1434560"/>
          </a:xfrm>
          <a:custGeom>
            <a:avLst/>
            <a:gdLst>
              <a:gd name="connsiteX0" fmla="*/ 0 w 1590470"/>
              <a:gd name="connsiteY0" fmla="*/ 0 h 1434560"/>
              <a:gd name="connsiteX1" fmla="*/ 7084 w 1590470"/>
              <a:gd name="connsiteY1" fmla="*/ 68016 h 1434560"/>
              <a:gd name="connsiteX2" fmla="*/ 42506 w 1590470"/>
              <a:gd name="connsiteY2" fmla="*/ 154586 h 1434560"/>
              <a:gd name="connsiteX3" fmla="*/ 148774 w 1590470"/>
              <a:gd name="connsiteY3" fmla="*/ 278255 h 1434560"/>
              <a:gd name="connsiteX4" fmla="*/ 262126 w 1590470"/>
              <a:gd name="connsiteY4" fmla="*/ 358639 h 1434560"/>
              <a:gd name="connsiteX5" fmla="*/ 389647 w 1590470"/>
              <a:gd name="connsiteY5" fmla="*/ 414290 h 1434560"/>
              <a:gd name="connsiteX6" fmla="*/ 651773 w 1590470"/>
              <a:gd name="connsiteY6" fmla="*/ 525592 h 1434560"/>
              <a:gd name="connsiteX7" fmla="*/ 821801 w 1590470"/>
              <a:gd name="connsiteY7" fmla="*/ 537959 h 1434560"/>
              <a:gd name="connsiteX8" fmla="*/ 1020168 w 1590470"/>
              <a:gd name="connsiteY8" fmla="*/ 463758 h 1434560"/>
              <a:gd name="connsiteX9" fmla="*/ 1030794 w 1590470"/>
              <a:gd name="connsiteY9" fmla="*/ 432841 h 1434560"/>
              <a:gd name="connsiteX10" fmla="*/ 1034336 w 1590470"/>
              <a:gd name="connsiteY10" fmla="*/ 377190 h 1434560"/>
              <a:gd name="connsiteX11" fmla="*/ 1023710 w 1590470"/>
              <a:gd name="connsiteY11" fmla="*/ 210237 h 1434560"/>
              <a:gd name="connsiteX12" fmla="*/ 995372 w 1590470"/>
              <a:gd name="connsiteY12" fmla="*/ 123668 h 1434560"/>
              <a:gd name="connsiteX13" fmla="*/ 977660 w 1590470"/>
              <a:gd name="connsiteY13" fmla="*/ 98935 h 1434560"/>
              <a:gd name="connsiteX14" fmla="*/ 956407 w 1590470"/>
              <a:gd name="connsiteY14" fmla="*/ 92751 h 1434560"/>
              <a:gd name="connsiteX15" fmla="*/ 828886 w 1590470"/>
              <a:gd name="connsiteY15" fmla="*/ 43284 h 1434560"/>
              <a:gd name="connsiteX16" fmla="*/ 673027 w 1590470"/>
              <a:gd name="connsiteY16" fmla="*/ 68016 h 1434560"/>
              <a:gd name="connsiteX17" fmla="*/ 634062 w 1590470"/>
              <a:gd name="connsiteY17" fmla="*/ 111302 h 1434560"/>
              <a:gd name="connsiteX18" fmla="*/ 577386 w 1590470"/>
              <a:gd name="connsiteY18" fmla="*/ 253521 h 1434560"/>
              <a:gd name="connsiteX19" fmla="*/ 573844 w 1590470"/>
              <a:gd name="connsiteY19" fmla="*/ 302988 h 1434560"/>
              <a:gd name="connsiteX20" fmla="*/ 570301 w 1590470"/>
              <a:gd name="connsiteY20" fmla="*/ 340089 h 1434560"/>
              <a:gd name="connsiteX21" fmla="*/ 573844 w 1590470"/>
              <a:gd name="connsiteY21" fmla="*/ 525592 h 1434560"/>
              <a:gd name="connsiteX22" fmla="*/ 591555 w 1590470"/>
              <a:gd name="connsiteY22" fmla="*/ 568876 h 1434560"/>
              <a:gd name="connsiteX23" fmla="*/ 708450 w 1590470"/>
              <a:gd name="connsiteY23" fmla="*/ 680178 h 1434560"/>
              <a:gd name="connsiteX24" fmla="*/ 832428 w 1590470"/>
              <a:gd name="connsiteY24" fmla="*/ 723463 h 1434560"/>
              <a:gd name="connsiteX25" fmla="*/ 935153 w 1590470"/>
              <a:gd name="connsiteY25" fmla="*/ 754380 h 1434560"/>
              <a:gd name="connsiteX26" fmla="*/ 981203 w 1590470"/>
              <a:gd name="connsiteY26" fmla="*/ 766747 h 1434560"/>
              <a:gd name="connsiteX27" fmla="*/ 1207906 w 1590470"/>
              <a:gd name="connsiteY27" fmla="*/ 797664 h 1434560"/>
              <a:gd name="connsiteX28" fmla="*/ 1353139 w 1590470"/>
              <a:gd name="connsiteY28" fmla="*/ 803847 h 1434560"/>
              <a:gd name="connsiteX29" fmla="*/ 1480660 w 1590470"/>
              <a:gd name="connsiteY29" fmla="*/ 797664 h 1434560"/>
              <a:gd name="connsiteX30" fmla="*/ 1519624 w 1590470"/>
              <a:gd name="connsiteY30" fmla="*/ 772930 h 1434560"/>
              <a:gd name="connsiteX31" fmla="*/ 1590470 w 1590470"/>
              <a:gd name="connsiteY31" fmla="*/ 748196 h 1434560"/>
              <a:gd name="connsiteX32" fmla="*/ 1558589 w 1590470"/>
              <a:gd name="connsiteY32" fmla="*/ 723463 h 1434560"/>
              <a:gd name="connsiteX33" fmla="*/ 1519624 w 1590470"/>
              <a:gd name="connsiteY33" fmla="*/ 711096 h 1434560"/>
              <a:gd name="connsiteX34" fmla="*/ 1480660 w 1590470"/>
              <a:gd name="connsiteY34" fmla="*/ 704912 h 1434560"/>
              <a:gd name="connsiteX35" fmla="*/ 1253956 w 1590470"/>
              <a:gd name="connsiteY35" fmla="*/ 692545 h 1434560"/>
              <a:gd name="connsiteX36" fmla="*/ 1193737 w 1590470"/>
              <a:gd name="connsiteY36" fmla="*/ 698729 h 1434560"/>
              <a:gd name="connsiteX37" fmla="*/ 1137061 w 1590470"/>
              <a:gd name="connsiteY37" fmla="*/ 735829 h 1434560"/>
              <a:gd name="connsiteX38" fmla="*/ 1034336 w 1590470"/>
              <a:gd name="connsiteY38" fmla="*/ 847131 h 1434560"/>
              <a:gd name="connsiteX39" fmla="*/ 974118 w 1590470"/>
              <a:gd name="connsiteY39" fmla="*/ 958433 h 1434560"/>
              <a:gd name="connsiteX40" fmla="*/ 967034 w 1590470"/>
              <a:gd name="connsiteY40" fmla="*/ 1001718 h 1434560"/>
              <a:gd name="connsiteX41" fmla="*/ 1108724 w 1590470"/>
              <a:gd name="connsiteY41" fmla="*/ 1261422 h 1434560"/>
              <a:gd name="connsiteX42" fmla="*/ 1416899 w 1590470"/>
              <a:gd name="connsiteY42" fmla="*/ 1434560 h 1434560"/>
              <a:gd name="connsiteX43" fmla="*/ 1533794 w 1590470"/>
              <a:gd name="connsiteY43" fmla="*/ 1416008 h 1434560"/>
              <a:gd name="connsiteX44" fmla="*/ 1551505 w 1590470"/>
              <a:gd name="connsiteY44" fmla="*/ 1397458 h 143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590470" h="1434560" extrusionOk="0">
                <a:moveTo>
                  <a:pt x="0" y="0"/>
                </a:moveTo>
                <a:cubicBezTo>
                  <a:pt x="-162" y="20858"/>
                  <a:pt x="1522" y="45874"/>
                  <a:pt x="7084" y="68016"/>
                </a:cubicBezTo>
                <a:cubicBezTo>
                  <a:pt x="14064" y="93502"/>
                  <a:pt x="34689" y="137075"/>
                  <a:pt x="42506" y="154586"/>
                </a:cubicBezTo>
                <a:cubicBezTo>
                  <a:pt x="73538" y="203387"/>
                  <a:pt x="113099" y="240306"/>
                  <a:pt x="148774" y="278255"/>
                </a:cubicBezTo>
                <a:cubicBezTo>
                  <a:pt x="191967" y="308051"/>
                  <a:pt x="228308" y="338145"/>
                  <a:pt x="262126" y="358639"/>
                </a:cubicBezTo>
                <a:cubicBezTo>
                  <a:pt x="308210" y="377632"/>
                  <a:pt x="346710" y="400731"/>
                  <a:pt x="389647" y="414290"/>
                </a:cubicBezTo>
                <a:cubicBezTo>
                  <a:pt x="510757" y="466574"/>
                  <a:pt x="529654" y="501327"/>
                  <a:pt x="651773" y="525592"/>
                </a:cubicBezTo>
                <a:cubicBezTo>
                  <a:pt x="708581" y="534027"/>
                  <a:pt x="767579" y="527865"/>
                  <a:pt x="821801" y="537959"/>
                </a:cubicBezTo>
                <a:cubicBezTo>
                  <a:pt x="995756" y="512545"/>
                  <a:pt x="970601" y="595737"/>
                  <a:pt x="1020168" y="463758"/>
                </a:cubicBezTo>
                <a:cubicBezTo>
                  <a:pt x="1024008" y="453033"/>
                  <a:pt x="1029188" y="443764"/>
                  <a:pt x="1030794" y="432841"/>
                </a:cubicBezTo>
                <a:cubicBezTo>
                  <a:pt x="1030829" y="415394"/>
                  <a:pt x="1033870" y="396842"/>
                  <a:pt x="1034336" y="377190"/>
                </a:cubicBezTo>
                <a:cubicBezTo>
                  <a:pt x="1030302" y="321487"/>
                  <a:pt x="1027972" y="262327"/>
                  <a:pt x="1023710" y="210237"/>
                </a:cubicBezTo>
                <a:cubicBezTo>
                  <a:pt x="1021713" y="181841"/>
                  <a:pt x="1009669" y="142376"/>
                  <a:pt x="995372" y="123668"/>
                </a:cubicBezTo>
                <a:cubicBezTo>
                  <a:pt x="989602" y="113637"/>
                  <a:pt x="983771" y="103803"/>
                  <a:pt x="977660" y="98935"/>
                </a:cubicBezTo>
                <a:cubicBezTo>
                  <a:pt x="970885" y="92786"/>
                  <a:pt x="963988" y="95273"/>
                  <a:pt x="956407" y="92751"/>
                </a:cubicBezTo>
                <a:cubicBezTo>
                  <a:pt x="839528" y="57818"/>
                  <a:pt x="942556" y="77617"/>
                  <a:pt x="828886" y="43284"/>
                </a:cubicBezTo>
                <a:cubicBezTo>
                  <a:pt x="778636" y="50440"/>
                  <a:pt x="718684" y="55169"/>
                  <a:pt x="673027" y="68016"/>
                </a:cubicBezTo>
                <a:cubicBezTo>
                  <a:pt x="657476" y="74183"/>
                  <a:pt x="644490" y="90776"/>
                  <a:pt x="634062" y="111302"/>
                </a:cubicBezTo>
                <a:cubicBezTo>
                  <a:pt x="591665" y="181430"/>
                  <a:pt x="594822" y="186348"/>
                  <a:pt x="577386" y="253521"/>
                </a:cubicBezTo>
                <a:cubicBezTo>
                  <a:pt x="576384" y="270264"/>
                  <a:pt x="575501" y="283291"/>
                  <a:pt x="573844" y="302988"/>
                </a:cubicBezTo>
                <a:cubicBezTo>
                  <a:pt x="572145" y="313195"/>
                  <a:pt x="570662" y="327095"/>
                  <a:pt x="570301" y="340089"/>
                </a:cubicBezTo>
                <a:cubicBezTo>
                  <a:pt x="570091" y="411963"/>
                  <a:pt x="566923" y="468573"/>
                  <a:pt x="573844" y="525592"/>
                </a:cubicBezTo>
                <a:cubicBezTo>
                  <a:pt x="576822" y="543483"/>
                  <a:pt x="585035" y="559269"/>
                  <a:pt x="591555" y="568876"/>
                </a:cubicBezTo>
                <a:cubicBezTo>
                  <a:pt x="616852" y="601909"/>
                  <a:pt x="686985" y="666093"/>
                  <a:pt x="708450" y="680178"/>
                </a:cubicBezTo>
                <a:cubicBezTo>
                  <a:pt x="741919" y="705865"/>
                  <a:pt x="793684" y="710697"/>
                  <a:pt x="832428" y="723463"/>
                </a:cubicBezTo>
                <a:cubicBezTo>
                  <a:pt x="866467" y="733729"/>
                  <a:pt x="902198" y="746150"/>
                  <a:pt x="935153" y="754380"/>
                </a:cubicBezTo>
                <a:cubicBezTo>
                  <a:pt x="947914" y="758811"/>
                  <a:pt x="966750" y="765783"/>
                  <a:pt x="981203" y="766747"/>
                </a:cubicBezTo>
                <a:cubicBezTo>
                  <a:pt x="1009719" y="775850"/>
                  <a:pt x="1165198" y="795203"/>
                  <a:pt x="1207906" y="797664"/>
                </a:cubicBezTo>
                <a:cubicBezTo>
                  <a:pt x="1246847" y="800619"/>
                  <a:pt x="1302954" y="807625"/>
                  <a:pt x="1353139" y="803847"/>
                </a:cubicBezTo>
                <a:cubicBezTo>
                  <a:pt x="1389823" y="801164"/>
                  <a:pt x="1431313" y="803049"/>
                  <a:pt x="1480660" y="797664"/>
                </a:cubicBezTo>
                <a:cubicBezTo>
                  <a:pt x="1496495" y="793386"/>
                  <a:pt x="1506595" y="783415"/>
                  <a:pt x="1519624" y="772930"/>
                </a:cubicBezTo>
                <a:cubicBezTo>
                  <a:pt x="1549241" y="754887"/>
                  <a:pt x="1555094" y="757721"/>
                  <a:pt x="1590470" y="748196"/>
                </a:cubicBezTo>
                <a:cubicBezTo>
                  <a:pt x="1582564" y="714522"/>
                  <a:pt x="1589833" y="733655"/>
                  <a:pt x="1558589" y="723463"/>
                </a:cubicBezTo>
                <a:cubicBezTo>
                  <a:pt x="1544970" y="719473"/>
                  <a:pt x="1531777" y="714507"/>
                  <a:pt x="1519624" y="711096"/>
                </a:cubicBezTo>
                <a:cubicBezTo>
                  <a:pt x="1505290" y="709135"/>
                  <a:pt x="1527311" y="710174"/>
                  <a:pt x="1480660" y="704912"/>
                </a:cubicBezTo>
                <a:cubicBezTo>
                  <a:pt x="1420243" y="681683"/>
                  <a:pt x="1279854" y="698242"/>
                  <a:pt x="1253956" y="692545"/>
                </a:cubicBezTo>
                <a:cubicBezTo>
                  <a:pt x="1235413" y="691100"/>
                  <a:pt x="1215460" y="689907"/>
                  <a:pt x="1193737" y="698729"/>
                </a:cubicBezTo>
                <a:cubicBezTo>
                  <a:pt x="1173380" y="710360"/>
                  <a:pt x="1154813" y="725044"/>
                  <a:pt x="1137061" y="735829"/>
                </a:cubicBezTo>
                <a:cubicBezTo>
                  <a:pt x="1102074" y="759508"/>
                  <a:pt x="1062450" y="815464"/>
                  <a:pt x="1034336" y="847131"/>
                </a:cubicBezTo>
                <a:cubicBezTo>
                  <a:pt x="1008258" y="872398"/>
                  <a:pt x="988118" y="922464"/>
                  <a:pt x="974118" y="958433"/>
                </a:cubicBezTo>
                <a:cubicBezTo>
                  <a:pt x="972939" y="972351"/>
                  <a:pt x="964155" y="987456"/>
                  <a:pt x="967034" y="1001718"/>
                </a:cubicBezTo>
                <a:cubicBezTo>
                  <a:pt x="988615" y="1176184"/>
                  <a:pt x="1011097" y="1178749"/>
                  <a:pt x="1108724" y="1261422"/>
                </a:cubicBezTo>
                <a:cubicBezTo>
                  <a:pt x="1248864" y="1385938"/>
                  <a:pt x="1267747" y="1374069"/>
                  <a:pt x="1416899" y="1434560"/>
                </a:cubicBezTo>
                <a:cubicBezTo>
                  <a:pt x="1448183" y="1426858"/>
                  <a:pt x="1495890" y="1426738"/>
                  <a:pt x="1533794" y="1416008"/>
                </a:cubicBezTo>
                <a:cubicBezTo>
                  <a:pt x="1603416" y="1397074"/>
                  <a:pt x="1531007" y="1394575"/>
                  <a:pt x="1551505" y="1397458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D780EEF-387B-101F-EFB7-0B9CBF5384BD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-1051" t="20060" r="49777" b="51974"/>
          <a:stretch/>
        </p:blipFill>
        <p:spPr>
          <a:xfrm>
            <a:off x="8602894" y="3272243"/>
            <a:ext cx="2666340" cy="1330522"/>
          </a:xfrm>
          <a:prstGeom prst="rect">
            <a:avLst/>
          </a:prstGeom>
        </p:spPr>
      </p:pic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B4EEEF7E-79C3-5D2F-3440-24A841E95A73}"/>
              </a:ext>
            </a:extLst>
          </p:cNvPr>
          <p:cNvCxnSpPr>
            <a:cxnSpLocks/>
          </p:cNvCxnSpPr>
          <p:nvPr/>
        </p:nvCxnSpPr>
        <p:spPr>
          <a:xfrm flipV="1">
            <a:off x="10002633" y="4008534"/>
            <a:ext cx="710066" cy="230634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C556918B-800F-7178-0FAD-E04B97F5EAF3}"/>
              </a:ext>
            </a:extLst>
          </p:cNvPr>
          <p:cNvCxnSpPr>
            <a:cxnSpLocks/>
          </p:cNvCxnSpPr>
          <p:nvPr/>
        </p:nvCxnSpPr>
        <p:spPr>
          <a:xfrm>
            <a:off x="9936064" y="3945461"/>
            <a:ext cx="843204" cy="395632"/>
          </a:xfrm>
          <a:prstGeom prst="curvedConnector3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Target outline">
            <a:extLst>
              <a:ext uri="{FF2B5EF4-FFF2-40B4-BE49-F238E27FC236}">
                <a16:creationId xmlns:a16="http://schemas.microsoft.com/office/drawing/2014/main" id="{A22F3466-F1F6-E40D-CB8A-D80C2AE7C7E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900466" y="3686077"/>
            <a:ext cx="914400" cy="914400"/>
          </a:xfrm>
          <a:prstGeom prst="rect">
            <a:avLst/>
          </a:prstGeom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B99EE0B-96DD-C585-A942-23B966D5EFC4}"/>
              </a:ext>
            </a:extLst>
          </p:cNvPr>
          <p:cNvSpPr/>
          <p:nvPr/>
        </p:nvSpPr>
        <p:spPr>
          <a:xfrm>
            <a:off x="4967111" y="510585"/>
            <a:ext cx="5475111" cy="522348"/>
          </a:xfrm>
          <a:custGeom>
            <a:avLst/>
            <a:gdLst>
              <a:gd name="connsiteX0" fmla="*/ 5475111 w 5475111"/>
              <a:gd name="connsiteY0" fmla="*/ 522348 h 522348"/>
              <a:gd name="connsiteX1" fmla="*/ 3318933 w 5475111"/>
              <a:gd name="connsiteY1" fmla="*/ 3059 h 522348"/>
              <a:gd name="connsiteX2" fmla="*/ 0 w 5475111"/>
              <a:gd name="connsiteY2" fmla="*/ 302215 h 52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5111" h="522348">
                <a:moveTo>
                  <a:pt x="5475111" y="522348"/>
                </a:moveTo>
                <a:cubicBezTo>
                  <a:pt x="4853281" y="281048"/>
                  <a:pt x="4231451" y="39748"/>
                  <a:pt x="3318933" y="3059"/>
                </a:cubicBezTo>
                <a:cubicBezTo>
                  <a:pt x="2406414" y="-33630"/>
                  <a:pt x="603955" y="271171"/>
                  <a:pt x="0" y="302215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BC7F5756-27AA-2939-0423-0FBD9FF0E76F}"/>
              </a:ext>
            </a:extLst>
          </p:cNvPr>
          <p:cNvSpPr/>
          <p:nvPr/>
        </p:nvSpPr>
        <p:spPr>
          <a:xfrm>
            <a:off x="2043289" y="824089"/>
            <a:ext cx="3093155" cy="468489"/>
          </a:xfrm>
          <a:custGeom>
            <a:avLst/>
            <a:gdLst>
              <a:gd name="connsiteX0" fmla="*/ 3093155 w 3093155"/>
              <a:gd name="connsiteY0" fmla="*/ 468489 h 468489"/>
              <a:gd name="connsiteX1" fmla="*/ 1518355 w 3093155"/>
              <a:gd name="connsiteY1" fmla="*/ 141111 h 468489"/>
              <a:gd name="connsiteX2" fmla="*/ 0 w 3093155"/>
              <a:gd name="connsiteY2" fmla="*/ 0 h 4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5" h="468489">
                <a:moveTo>
                  <a:pt x="3093155" y="468489"/>
                </a:moveTo>
                <a:cubicBezTo>
                  <a:pt x="2563518" y="343840"/>
                  <a:pt x="2033881" y="219192"/>
                  <a:pt x="1518355" y="141111"/>
                </a:cubicBezTo>
                <a:cubicBezTo>
                  <a:pt x="1002829" y="63029"/>
                  <a:pt x="398874" y="78081"/>
                  <a:pt x="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24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F156-86D1-B864-7980-46C3C07A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Research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9A69-0A94-C527-89F9-BCD2AF004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Math modeling proof-of-concept paper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Ballpark estimates of rates and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Personal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on why we need more reliable data on blood-feeding durations and disruption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Preliminary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Much more applied and accurately parameterized modelling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Ae. aegypti, Ae. albopictus, and </a:t>
            </a:r>
            <a:r>
              <a:rPr lang="en-US" dirty="0" err="1"/>
              <a:t>Cx</a:t>
            </a:r>
            <a:r>
              <a:rPr lang="en-US" dirty="0"/>
              <a:t>. </a:t>
            </a:r>
            <a:r>
              <a:rPr lang="en-US" dirty="0" err="1"/>
              <a:t>quinquefasciatus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Compare pathogens using existing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Potential to use Zika</a:t>
            </a:r>
          </a:p>
        </p:txBody>
      </p:sp>
    </p:spTree>
    <p:extLst>
      <p:ext uri="{BB962C8B-B14F-4D97-AF65-F5344CB8AC3E}">
        <p14:creationId xmlns:p14="http://schemas.microsoft.com/office/powerpoint/2010/main" val="2185973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000541" y="1949768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82196" y="3005836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363851" y="406190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045077" y="510772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437424" y="3578650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755769" y="2522582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119079" y="4634718"/>
            <a:ext cx="803612" cy="473006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878156" y="3095396"/>
            <a:ext cx="804041" cy="483254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559811" y="4151464"/>
            <a:ext cx="804041" cy="48325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503742" y="2469809"/>
            <a:ext cx="2112136" cy="3363310"/>
          </a:xfrm>
          <a:prstGeom prst="bentConnector3">
            <a:avLst>
              <a:gd name="adj1" fmla="val -933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559811" y="4151464"/>
            <a:ext cx="2485267" cy="152907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3821445" y="2152106"/>
            <a:ext cx="3157956" cy="5044536"/>
          </a:xfrm>
          <a:prstGeom prst="bentConnector3">
            <a:avLst>
              <a:gd name="adj1" fmla="val -723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421376" y="4753781"/>
            <a:ext cx="186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2894049" y="4449055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4627906" y="5650308"/>
            <a:ext cx="253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</p:cNvCxnSpPr>
          <p:nvPr/>
        </p:nvCxnSpPr>
        <p:spPr>
          <a:xfrm>
            <a:off x="1511163" y="2522582"/>
            <a:ext cx="489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60025" y="2117878"/>
            <a:ext cx="184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11652" y="4772221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host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032317" y="2904156"/>
            <a:ext cx="2265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07AC1-5F3C-3844-D249-6E6C2C5EBE20}"/>
              </a:ext>
            </a:extLst>
          </p:cNvPr>
          <p:cNvSpPr txBox="1"/>
          <p:nvPr/>
        </p:nvSpPr>
        <p:spPr>
          <a:xfrm>
            <a:off x="7101356" y="5827474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vector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5594255" y="429167"/>
            <a:ext cx="1755229" cy="1145629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2016435" y="429167"/>
            <a:ext cx="1755228" cy="1145628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3771663" y="1001981"/>
            <a:ext cx="1822593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2878155" y="1574795"/>
            <a:ext cx="15894" cy="3749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4" idx="3"/>
          </p:cNvCxnSpPr>
          <p:nvPr/>
        </p:nvCxnSpPr>
        <p:spPr>
          <a:xfrm flipH="1" flipV="1">
            <a:off x="7349484" y="1001982"/>
            <a:ext cx="1450821" cy="4678556"/>
          </a:xfrm>
          <a:prstGeom prst="bentConnector3">
            <a:avLst>
              <a:gd name="adj1" fmla="val -1575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644A03-65D6-F209-CC30-0A46E91F4735}"/>
              </a:ext>
            </a:extLst>
          </p:cNvPr>
          <p:cNvGrpSpPr/>
          <p:nvPr/>
        </p:nvGrpSpPr>
        <p:grpSpPr>
          <a:xfrm>
            <a:off x="8156270" y="2550842"/>
            <a:ext cx="2676307" cy="1199440"/>
            <a:chOff x="681123" y="302641"/>
            <a:chExt cx="2676307" cy="119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8284EDD-CB94-019C-547C-9DA1E7192632}"/>
                </a:ext>
              </a:extLst>
            </p:cNvPr>
            <p:cNvSpPr/>
            <p:nvPr/>
          </p:nvSpPr>
          <p:spPr>
            <a:xfrm>
              <a:off x="1602202" y="302641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Digesting / Site finding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4E61D2-A290-B9C5-4E09-0BA51417C49B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7FAB0B-6F5B-9C7E-99D7-26429E5D3E22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94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 / Host-seeking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stCxn id="25" idx="0"/>
            <a:endCxn id="6" idx="2"/>
          </p:cNvCxnSpPr>
          <p:nvPr/>
        </p:nvCxnSpPr>
        <p:spPr>
          <a:xfrm flipV="1">
            <a:off x="734495" y="4408088"/>
            <a:ext cx="20081" cy="1339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164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Sugar-feeding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6838259" y="261472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&lt; 5 minutes total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2 – 3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100636" y="-55359"/>
            <a:ext cx="3082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Possibly zero, they only </a:t>
            </a:r>
          </a:p>
          <a:p>
            <a:pPr algn="ctr"/>
            <a:r>
              <a:rPr lang="en-US" sz="1600" i="1" dirty="0"/>
              <a:t>need sugar or water if they’re low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764301" y="2887287"/>
            <a:ext cx="223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dirty="0"/>
              <a:t>Possibly instantaneous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Resting / Digesting / Egg development / Oviposition site searching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  <a:br>
              <a:rPr lang="en-US" sz="1600" i="1" dirty="0"/>
            </a:br>
            <a:r>
              <a:rPr lang="en-US" sz="1600" i="1" dirty="0"/>
              <a:t>2 – 3 days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2B4A5BF-0BF8-DC75-B83D-1B4331E85448}"/>
              </a:ext>
            </a:extLst>
          </p:cNvPr>
          <p:cNvSpPr txBox="1"/>
          <p:nvPr/>
        </p:nvSpPr>
        <p:spPr>
          <a:xfrm>
            <a:off x="937799" y="4845891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Development from Egg </a:t>
            </a:r>
            <a:r>
              <a:rPr lang="en-US" sz="1600" i="1" dirty="0">
                <a:sym typeface="Wingdings" panose="05000000000000000000" pitchFamily="2" charset="2"/>
              </a:rPr>
              <a:t> Adult</a:t>
            </a:r>
            <a:endParaRPr lang="en-US" sz="16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BCE89-A9F7-A0D7-D35C-79D0B120E3D1}"/>
              </a:ext>
            </a:extLst>
          </p:cNvPr>
          <p:cNvSpPr txBox="1"/>
          <p:nvPr/>
        </p:nvSpPr>
        <p:spPr>
          <a:xfrm>
            <a:off x="1508110" y="5908134"/>
            <a:ext cx="247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2-3 days before first host-seeking</a:t>
            </a:r>
          </a:p>
          <a:p>
            <a:r>
              <a:rPr lang="en-US" sz="1200" dirty="0"/>
              <a:t>Includes mating and sugar-feeding</a:t>
            </a:r>
          </a:p>
        </p:txBody>
      </p:sp>
      <p:cxnSp>
        <p:nvCxnSpPr>
          <p:cNvPr id="11" name="Connector: Elbow 13">
            <a:extLst>
              <a:ext uri="{FF2B5EF4-FFF2-40B4-BE49-F238E27FC236}">
                <a16:creationId xmlns:a16="http://schemas.microsoft.com/office/drawing/2014/main" id="{82BF62A3-438B-AAB3-06DD-960A727D2504}"/>
              </a:ext>
            </a:extLst>
          </p:cNvPr>
          <p:cNvCxnSpPr>
            <a:cxnSpLocks/>
            <a:stCxn id="79" idx="1"/>
          </p:cNvCxnSpPr>
          <p:nvPr/>
        </p:nvCxnSpPr>
        <p:spPr>
          <a:xfrm flipH="1" flipV="1">
            <a:off x="3761608" y="2907111"/>
            <a:ext cx="307665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3">
            <a:extLst>
              <a:ext uri="{FF2B5EF4-FFF2-40B4-BE49-F238E27FC236}">
                <a16:creationId xmlns:a16="http://schemas.microsoft.com/office/drawing/2014/main" id="{EAF5E2AB-0F3F-C1BC-3A8A-580408C24F09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8502304" y="2907112"/>
            <a:ext cx="335349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E65DDB8-4254-88F4-EFF4-351C45BC92ED}"/>
              </a:ext>
            </a:extLst>
          </p:cNvPr>
          <p:cNvSpPr txBox="1"/>
          <p:nvPr/>
        </p:nvSpPr>
        <p:spPr>
          <a:xfrm>
            <a:off x="5087870" y="5192316"/>
            <a:ext cx="3639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References</a:t>
            </a:r>
            <a:r>
              <a:rPr lang="en-US" dirty="0"/>
              <a:t>:</a:t>
            </a:r>
          </a:p>
          <a:p>
            <a:r>
              <a:rPr lang="en-US" dirty="0" err="1"/>
              <a:t>Tuno</a:t>
            </a:r>
            <a:r>
              <a:rPr lang="en-US" dirty="0"/>
              <a:t> Nobuko – defensiveness</a:t>
            </a:r>
          </a:p>
          <a:p>
            <a:r>
              <a:rPr lang="en-US" dirty="0"/>
              <a:t>Wynne…</a:t>
            </a:r>
            <a:r>
              <a:rPr lang="en-US" dirty="0" err="1"/>
              <a:t>Vinauger</a:t>
            </a:r>
            <a:r>
              <a:rPr lang="en-US" dirty="0"/>
              <a:t> – visual threats…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1684F-520D-0498-3253-8B03CA2D8450}"/>
              </a:ext>
            </a:extLst>
          </p:cNvPr>
          <p:cNvSpPr txBox="1"/>
          <p:nvPr/>
        </p:nvSpPr>
        <p:spPr>
          <a:xfrm>
            <a:off x="1499913" y="1979762"/>
            <a:ext cx="289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Clement’s</a:t>
            </a:r>
            <a:r>
              <a:rPr lang="en-US" u="sng" dirty="0"/>
              <a:t> </a:t>
            </a:r>
            <a:r>
              <a:rPr lang="en-US" i="1" u="sng" dirty="0"/>
              <a:t>Aedes</a:t>
            </a:r>
            <a:r>
              <a:rPr lang="en-US" u="sng" dirty="0"/>
              <a:t> estimates</a:t>
            </a:r>
          </a:p>
        </p:txBody>
      </p:sp>
    </p:spTree>
    <p:extLst>
      <p:ext uri="{BB962C8B-B14F-4D97-AF65-F5344CB8AC3E}">
        <p14:creationId xmlns:p14="http://schemas.microsoft.com/office/powerpoint/2010/main" val="202544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52778" y="4408088"/>
            <a:ext cx="1798" cy="1255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4593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 days to 2 weeks development period from egg to adult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3397527" y="288026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10 minutes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D7CDA4-1462-429F-1B24-6F0FA11567DD}"/>
              </a:ext>
            </a:extLst>
          </p:cNvPr>
          <p:cNvSpPr txBox="1"/>
          <p:nvPr/>
        </p:nvSpPr>
        <p:spPr>
          <a:xfrm>
            <a:off x="6872500" y="282879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2 minutes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127431-7300-0ED5-952F-751286A12648}"/>
              </a:ext>
            </a:extLst>
          </p:cNvPr>
          <p:cNvSpPr txBox="1"/>
          <p:nvPr/>
        </p:nvSpPr>
        <p:spPr>
          <a:xfrm>
            <a:off x="10098616" y="280875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 minute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6227" y="-483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– 5 days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868551" y="2920977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8 hours – 1 day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Egg development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  <a:br>
              <a:rPr lang="en-US" sz="1600" dirty="0"/>
            </a:br>
            <a:r>
              <a:rPr lang="en-US" sz="1600" dirty="0"/>
              <a:t>1 hour</a:t>
            </a:r>
          </a:p>
        </p:txBody>
      </p:sp>
    </p:spTree>
    <p:extLst>
      <p:ext uri="{BB962C8B-B14F-4D97-AF65-F5344CB8AC3E}">
        <p14:creationId xmlns:p14="http://schemas.microsoft.com/office/powerpoint/2010/main" val="3878177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0675A5-7EF6-4110-6954-8614BBFDA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EB017CA-4F56-8E85-467B-C4166DE98787}"/>
              </a:ext>
            </a:extLst>
          </p:cNvPr>
          <p:cNvCxnSpPr>
            <a:cxnSpLocks/>
            <a:stCxn id="61" idx="1"/>
            <a:endCxn id="3" idx="2"/>
          </p:cNvCxnSpPr>
          <p:nvPr/>
        </p:nvCxnSpPr>
        <p:spPr>
          <a:xfrm rot="10800000">
            <a:off x="1556924" y="3144609"/>
            <a:ext cx="1788270" cy="680650"/>
          </a:xfrm>
          <a:prstGeom prst="bentConnector2">
            <a:avLst/>
          </a:prstGeom>
          <a:ln w="38100">
            <a:solidFill>
              <a:srgbClr val="DD5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333DA0-B2C4-A299-AB8B-E7D1DFA3DF63}"/>
              </a:ext>
            </a:extLst>
          </p:cNvPr>
          <p:cNvCxnSpPr>
            <a:cxnSpLocks/>
          </p:cNvCxnSpPr>
          <p:nvPr/>
        </p:nvCxnSpPr>
        <p:spPr>
          <a:xfrm>
            <a:off x="-85411" y="2558984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22696E0-5E32-FB72-D72C-32FBC15A13DB}"/>
              </a:ext>
            </a:extLst>
          </p:cNvPr>
          <p:cNvCxnSpPr>
            <a:cxnSpLocks/>
          </p:cNvCxnSpPr>
          <p:nvPr/>
        </p:nvCxnSpPr>
        <p:spPr>
          <a:xfrm flipV="1">
            <a:off x="8795901" y="1068116"/>
            <a:ext cx="12700" cy="4147286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C8EF43D-B0E3-573B-9EBD-E26E9A11C704}"/>
                  </a:ext>
                </a:extLst>
              </p:cNvPr>
              <p:cNvSpPr/>
              <p:nvPr/>
            </p:nvSpPr>
            <p:spPr>
              <a:xfrm>
                <a:off x="7040673" y="49530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Oviposition stage</a:t>
                </a: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C8EF43D-B0E3-573B-9EBD-E26E9A11C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673" y="49530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5937C189-FA80-A017-ED95-AB9637E0714C}"/>
              </a:ext>
            </a:extLst>
          </p:cNvPr>
          <p:cNvSpPr/>
          <p:nvPr/>
        </p:nvSpPr>
        <p:spPr>
          <a:xfrm>
            <a:off x="7421672" y="508113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62282C7-4F8B-5121-2B00-95F10EA28DBD}"/>
              </a:ext>
            </a:extLst>
          </p:cNvPr>
          <p:cNvSpPr/>
          <p:nvPr/>
        </p:nvSpPr>
        <p:spPr>
          <a:xfrm>
            <a:off x="8883173" y="49530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80A9533-B1F5-3358-E838-290EE2C15D60}"/>
              </a:ext>
            </a:extLst>
          </p:cNvPr>
          <p:cNvSpPr/>
          <p:nvPr/>
        </p:nvSpPr>
        <p:spPr>
          <a:xfrm>
            <a:off x="1263196" y="1337074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8CACB88-F15B-E143-3139-8FCE2D7964F5}"/>
              </a:ext>
            </a:extLst>
          </p:cNvPr>
          <p:cNvCxnSpPr>
            <a:cxnSpLocks/>
          </p:cNvCxnSpPr>
          <p:nvPr/>
        </p:nvCxnSpPr>
        <p:spPr>
          <a:xfrm flipH="1" flipV="1">
            <a:off x="2434538" y="1068115"/>
            <a:ext cx="460613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/>
              <p:nvPr/>
            </p:nvSpPr>
            <p:spPr>
              <a:xfrm>
                <a:off x="130875" y="2180119"/>
                <a:ext cx="262315" cy="296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75" y="2180119"/>
                <a:ext cx="262315" cy="296428"/>
              </a:xfrm>
              <a:prstGeom prst="rect">
                <a:avLst/>
              </a:prstGeom>
              <a:blipFill>
                <a:blip r:embed="rId3"/>
                <a:stretch>
                  <a:fillRect l="-23256" r="-16279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/>
              <p:nvPr/>
            </p:nvSpPr>
            <p:spPr>
              <a:xfrm>
                <a:off x="1204890" y="1640929"/>
                <a:ext cx="285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890" y="1640929"/>
                <a:ext cx="285847" cy="276999"/>
              </a:xfrm>
              <a:prstGeom prst="rect">
                <a:avLst/>
              </a:prstGeom>
              <a:blipFill>
                <a:blip r:embed="rId4"/>
                <a:stretch>
                  <a:fillRect l="-21277" r="-638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/>
              <p:nvPr/>
            </p:nvSpPr>
            <p:spPr>
              <a:xfrm>
                <a:off x="4594682" y="693041"/>
                <a:ext cx="285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682" y="693041"/>
                <a:ext cx="285847" cy="276999"/>
              </a:xfrm>
              <a:prstGeom prst="rect">
                <a:avLst/>
              </a:prstGeom>
              <a:blipFill>
                <a:blip r:embed="rId5"/>
                <a:stretch>
                  <a:fillRect l="-21277" r="-638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/>
              <p:nvPr/>
            </p:nvSpPr>
            <p:spPr>
              <a:xfrm>
                <a:off x="679310" y="49530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495301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444FB4C-7A36-A3A1-2D22-6FF86BC46A2A}"/>
              </a:ext>
            </a:extLst>
          </p:cNvPr>
          <p:cNvCxnSpPr>
            <a:cxnSpLocks/>
            <a:stCxn id="78" idx="2"/>
            <a:endCxn id="3" idx="0"/>
          </p:cNvCxnSpPr>
          <p:nvPr/>
        </p:nvCxnSpPr>
        <p:spPr>
          <a:xfrm>
            <a:off x="1556924" y="1640929"/>
            <a:ext cx="0" cy="3580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/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Host-seeking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/>
              <p:nvPr/>
            </p:nvSpPr>
            <p:spPr>
              <a:xfrm>
                <a:off x="5196656" y="374916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656" y="3749168"/>
                <a:ext cx="1755228" cy="11456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8F75163-3D56-7B74-E33F-C3209BB66CA7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5109386" y="3446889"/>
            <a:ext cx="964884" cy="30227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682AC15-A030-E849-1D49-98E6349E81C6}"/>
              </a:ext>
            </a:extLst>
          </p:cNvPr>
          <p:cNvCxnSpPr>
            <a:cxnSpLocks/>
          </p:cNvCxnSpPr>
          <p:nvPr/>
        </p:nvCxnSpPr>
        <p:spPr>
          <a:xfrm>
            <a:off x="2434538" y="2571795"/>
            <a:ext cx="1797234" cy="3022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0D829E-AB03-4750-2A43-38966119BFC9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6951884" y="4321982"/>
            <a:ext cx="966403" cy="3206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02BE4-2600-5542-4E69-C00922BD8DBC}"/>
              </a:ext>
            </a:extLst>
          </p:cNvPr>
          <p:cNvCxnSpPr>
            <a:cxnSpLocks/>
            <a:stCxn id="35" idx="1"/>
            <a:endCxn id="61" idx="2"/>
          </p:cNvCxnSpPr>
          <p:nvPr/>
        </p:nvCxnSpPr>
        <p:spPr>
          <a:xfrm rot="10800000">
            <a:off x="3660802" y="4019704"/>
            <a:ext cx="1525767" cy="585399"/>
          </a:xfrm>
          <a:prstGeom prst="bentConnector2">
            <a:avLst/>
          </a:prstGeom>
          <a:ln w="38100">
            <a:solidFill>
              <a:srgbClr val="0F7B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92EA62-6976-D79C-BB17-49D16E80FE5C}"/>
              </a:ext>
            </a:extLst>
          </p:cNvPr>
          <p:cNvCxnSpPr>
            <a:cxnSpLocks/>
            <a:stCxn id="9" idx="2"/>
            <a:endCxn id="3" idx="2"/>
          </p:cNvCxnSpPr>
          <p:nvPr/>
        </p:nvCxnSpPr>
        <p:spPr>
          <a:xfrm rot="5400000" flipH="1">
            <a:off x="2940503" y="1761030"/>
            <a:ext cx="1750187" cy="4517346"/>
          </a:xfrm>
          <a:prstGeom prst="bentConnector3">
            <a:avLst>
              <a:gd name="adj1" fmla="val -4898"/>
            </a:avLst>
          </a:prstGeom>
          <a:ln w="38100">
            <a:solidFill>
              <a:srgbClr val="DD5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DF59E67-8685-3880-C8D0-CB2FF4313080}"/>
              </a:ext>
            </a:extLst>
          </p:cNvPr>
          <p:cNvCxnSpPr>
            <a:cxnSpLocks/>
            <a:stCxn id="69" idx="1"/>
            <a:endCxn id="61" idx="2"/>
          </p:cNvCxnSpPr>
          <p:nvPr/>
        </p:nvCxnSpPr>
        <p:spPr>
          <a:xfrm rot="10800000">
            <a:off x="3660802" y="4019703"/>
            <a:ext cx="3393599" cy="1651938"/>
          </a:xfrm>
          <a:prstGeom prst="bentConnector2">
            <a:avLst/>
          </a:prstGeom>
          <a:ln w="38100">
            <a:solidFill>
              <a:srgbClr val="0F7B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951F82A-12DA-5535-F808-1355C0B57359}"/>
              </a:ext>
            </a:extLst>
          </p:cNvPr>
          <p:cNvCxnSpPr>
            <a:cxnSpLocks/>
            <a:stCxn id="10" idx="2"/>
            <a:endCxn id="3" idx="2"/>
          </p:cNvCxnSpPr>
          <p:nvPr/>
        </p:nvCxnSpPr>
        <p:spPr>
          <a:xfrm rot="5400000" flipH="1">
            <a:off x="3415802" y="1285732"/>
            <a:ext cx="2643607" cy="6361363"/>
          </a:xfrm>
          <a:prstGeom prst="bentConnector3">
            <a:avLst>
              <a:gd name="adj1" fmla="val -8647"/>
            </a:avLst>
          </a:prstGeom>
          <a:ln w="38100">
            <a:solidFill>
              <a:srgbClr val="DD5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/>
              <p:nvPr/>
            </p:nvSpPr>
            <p:spPr>
              <a:xfrm>
                <a:off x="3058272" y="2229459"/>
                <a:ext cx="549766" cy="296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272" y="2229459"/>
                <a:ext cx="549766" cy="296556"/>
              </a:xfrm>
              <a:prstGeom prst="rect">
                <a:avLst/>
              </a:prstGeom>
              <a:blipFill>
                <a:blip r:embed="rId9"/>
                <a:stretch>
                  <a:fillRect l="-11111" r="-7778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/>
              <p:nvPr/>
            </p:nvSpPr>
            <p:spPr>
              <a:xfrm>
                <a:off x="5356059" y="3154828"/>
                <a:ext cx="498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059" y="3154828"/>
                <a:ext cx="498470" cy="276999"/>
              </a:xfrm>
              <a:prstGeom prst="rect">
                <a:avLst/>
              </a:prstGeom>
              <a:blipFill>
                <a:blip r:embed="rId10"/>
                <a:stretch>
                  <a:fillRect l="-12346" r="-49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/>
              <p:nvPr/>
            </p:nvSpPr>
            <p:spPr>
              <a:xfrm>
                <a:off x="1540611" y="3514031"/>
                <a:ext cx="18298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611" y="3514031"/>
                <a:ext cx="1829860" cy="276999"/>
              </a:xfrm>
              <a:prstGeom prst="rect">
                <a:avLst/>
              </a:prstGeom>
              <a:blipFill>
                <a:blip r:embed="rId11"/>
                <a:stretch>
                  <a:fillRect r="-1000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/>
              <p:nvPr/>
            </p:nvSpPr>
            <p:spPr>
              <a:xfrm>
                <a:off x="7168794" y="4043688"/>
                <a:ext cx="5325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794" y="4043688"/>
                <a:ext cx="532582" cy="276999"/>
              </a:xfrm>
              <a:prstGeom prst="rect">
                <a:avLst/>
              </a:prstGeom>
              <a:blipFill>
                <a:blip r:embed="rId12"/>
                <a:stretch>
                  <a:fillRect l="-11494" r="-459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395A4A1-CAB3-2BBD-2201-5A681F9D189B}"/>
              </a:ext>
            </a:extLst>
          </p:cNvPr>
          <p:cNvGrpSpPr/>
          <p:nvPr/>
        </p:nvGrpSpPr>
        <p:grpSpPr>
          <a:xfrm>
            <a:off x="3345194" y="2874075"/>
            <a:ext cx="1764192" cy="1145628"/>
            <a:chOff x="3345194" y="3055050"/>
            <a:chExt cx="1764192" cy="11456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5B269D71-1A0F-E0EF-EDF0-E9D82E4242AA}"/>
                    </a:ext>
                  </a:extLst>
                </p:cNvPr>
                <p:cNvSpPr/>
                <p:nvPr/>
              </p:nvSpPr>
              <p:spPr>
                <a:xfrm>
                  <a:off x="3354158" y="3055050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Landing</a:t>
                  </a:r>
                </a:p>
              </p:txBody>
            </p:sp>
          </mc:Choice>
          <mc:Fallback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5B269D71-1A0F-E0EF-EDF0-E9D82E4242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4158" y="3055050"/>
                  <a:ext cx="1755228" cy="1145628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BA1287E-507E-4EE3-925A-F2E4BDBD3C16}"/>
                </a:ext>
              </a:extLst>
            </p:cNvPr>
            <p:cNvSpPr/>
            <p:nvPr/>
          </p:nvSpPr>
          <p:spPr>
            <a:xfrm>
              <a:off x="3345194" y="3811789"/>
              <a:ext cx="631213" cy="388889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/>
              <p:nvPr/>
            </p:nvSpPr>
            <p:spPr>
              <a:xfrm>
                <a:off x="3736379" y="4295586"/>
                <a:ext cx="12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379" y="4295586"/>
                <a:ext cx="1268424" cy="276999"/>
              </a:xfrm>
              <a:prstGeom prst="rect">
                <a:avLst/>
              </a:prstGeom>
              <a:blipFill>
                <a:blip r:embed="rId14"/>
                <a:stretch>
                  <a:fillRect l="-2404" r="-144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/>
              <p:nvPr/>
            </p:nvSpPr>
            <p:spPr>
              <a:xfrm>
                <a:off x="1543199" y="4608846"/>
                <a:ext cx="1863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99" y="4608846"/>
                <a:ext cx="1863972" cy="276999"/>
              </a:xfrm>
              <a:prstGeom prst="rect">
                <a:avLst/>
              </a:prstGeom>
              <a:blipFill>
                <a:blip r:embed="rId15"/>
                <a:stretch>
                  <a:fillRect r="-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/>
              <p:nvPr/>
            </p:nvSpPr>
            <p:spPr>
              <a:xfrm>
                <a:off x="7040673" y="464258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673" y="4642588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85C7AE28-D418-132C-EFD7-EDD4C5EA6443}"/>
              </a:ext>
            </a:extLst>
          </p:cNvPr>
          <p:cNvSpPr/>
          <p:nvPr/>
        </p:nvSpPr>
        <p:spPr>
          <a:xfrm>
            <a:off x="7054400" y="5477196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/>
              <p:nvPr/>
            </p:nvSpPr>
            <p:spPr>
              <a:xfrm>
                <a:off x="8463405" y="3003260"/>
                <a:ext cx="542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405" y="3003260"/>
                <a:ext cx="542713" cy="276999"/>
              </a:xfrm>
              <a:prstGeom prst="rect">
                <a:avLst/>
              </a:prstGeom>
              <a:blipFill>
                <a:blip r:embed="rId17"/>
                <a:stretch>
                  <a:fillRect l="-11236" r="-449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/>
              <p:nvPr/>
            </p:nvSpPr>
            <p:spPr>
              <a:xfrm>
                <a:off x="1543199" y="5703661"/>
                <a:ext cx="1874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99" y="5703661"/>
                <a:ext cx="1874103" cy="276999"/>
              </a:xfrm>
              <a:prstGeom prst="rect">
                <a:avLst/>
              </a:prstGeom>
              <a:blipFill>
                <a:blip r:embed="rId18"/>
                <a:stretch>
                  <a:fillRect r="-64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/>
              <p:nvPr/>
            </p:nvSpPr>
            <p:spPr>
              <a:xfrm>
                <a:off x="3736379" y="5364869"/>
                <a:ext cx="1278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379" y="5364869"/>
                <a:ext cx="1278555" cy="276999"/>
              </a:xfrm>
              <a:prstGeom prst="rect">
                <a:avLst/>
              </a:prstGeom>
              <a:blipFill>
                <a:blip r:embed="rId19"/>
                <a:stretch>
                  <a:fillRect l="-2381" r="-95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5B4B3A27-7353-D630-D74D-72521F82FA43}"/>
              </a:ext>
            </a:extLst>
          </p:cNvPr>
          <p:cNvSpPr/>
          <p:nvPr/>
        </p:nvSpPr>
        <p:spPr>
          <a:xfrm>
            <a:off x="4269692" y="2377737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8905078-4092-5BC6-0743-9E35FCC8AB60}"/>
              </a:ext>
            </a:extLst>
          </p:cNvPr>
          <p:cNvSpPr/>
          <p:nvPr/>
        </p:nvSpPr>
        <p:spPr>
          <a:xfrm>
            <a:off x="6097519" y="354356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04C57D9-19B6-482E-E302-558D6ED8AC67}"/>
              </a:ext>
            </a:extLst>
          </p:cNvPr>
          <p:cNvSpPr/>
          <p:nvPr/>
        </p:nvSpPr>
        <p:spPr>
          <a:xfrm>
            <a:off x="8033565" y="4513504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D78783-1868-AF94-3971-9CEB5FA61B3D}"/>
              </a:ext>
            </a:extLst>
          </p:cNvPr>
          <p:cNvSpPr/>
          <p:nvPr/>
        </p:nvSpPr>
        <p:spPr>
          <a:xfrm>
            <a:off x="5186568" y="4410657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1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28182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00" t="-98276" r="-311500" b="-7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198276" r="-311500" b="-6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298276" r="-311500" b="-5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398276" r="-311500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07018" r="-311500" b="-3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96552" r="-31150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696552" r="-311500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796552" r="-3115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95F669D-2955-B88C-D3B0-7A7A3ED14EFC}"/>
              </a:ext>
            </a:extLst>
          </p:cNvPr>
          <p:cNvCxnSpPr>
            <a:cxnSpLocks/>
            <a:stCxn id="59" idx="3"/>
            <a:endCxn id="60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16E12D1-CA9C-B3D9-5BF6-66A31F6DDD91}"/>
              </a:ext>
            </a:extLst>
          </p:cNvPr>
          <p:cNvCxnSpPr>
            <a:cxnSpLocks/>
            <a:stCxn id="58" idx="3"/>
            <a:endCxn id="59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ACDFEC3-2ADB-0D73-45E8-65439B279638}"/>
              </a:ext>
            </a:extLst>
          </p:cNvPr>
          <p:cNvCxnSpPr>
            <a:cxnSpLocks/>
            <a:stCxn id="60" idx="3"/>
            <a:endCxn id="61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C237D0BC-F4B7-ADE9-DD54-DBD721DFEF52}"/>
              </a:ext>
            </a:extLst>
          </p:cNvPr>
          <p:cNvCxnSpPr>
            <a:cxnSpLocks/>
            <a:stCxn id="59" idx="1"/>
            <a:endCxn id="58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CE26F99-8F86-C058-0BDE-6D37A4895349}"/>
              </a:ext>
            </a:extLst>
          </p:cNvPr>
          <p:cNvCxnSpPr>
            <a:cxnSpLocks/>
            <a:stCxn id="60" idx="1"/>
            <a:endCxn id="80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EA39AAD-ACC5-7E9C-DFB7-EE6B641F826E}"/>
              </a:ext>
            </a:extLst>
          </p:cNvPr>
          <p:cNvCxnSpPr>
            <a:cxnSpLocks/>
            <a:stCxn id="60" idx="2"/>
            <a:endCxn id="58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F7DD381-8D8D-5D68-2BDE-159C88FC54CA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F4D9FCB-9B27-6D22-4FB0-55F20FB1816D}"/>
              </a:ext>
            </a:extLst>
          </p:cNvPr>
          <p:cNvCxnSpPr>
            <a:cxnSpLocks/>
            <a:endCxn id="80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7373309-A743-6273-EEB2-D6BA876E9F4C}"/>
              </a:ext>
            </a:extLst>
          </p:cNvPr>
          <p:cNvCxnSpPr>
            <a:cxnSpLocks/>
            <a:stCxn id="61" idx="2"/>
            <a:endCxn id="58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60113B43-43F5-1315-9E02-8B16746C95FC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C44C4E-A219-F41E-5B5B-A4D1847ABE5E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51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blipFill>
                <a:blip r:embed="rId2"/>
                <a:stretch>
                  <a:fillRect l="-646" b="-2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194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70" y="4313098"/>
            <a:ext cx="5037413" cy="1918655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BA0D5C-2A2D-C066-4380-C2ABA848DF08}"/>
              </a:ext>
            </a:extLst>
          </p:cNvPr>
          <p:cNvCxnSpPr>
            <a:cxnSpLocks/>
          </p:cNvCxnSpPr>
          <p:nvPr/>
        </p:nvCxnSpPr>
        <p:spPr>
          <a:xfrm flipH="1" flipV="1">
            <a:off x="9912137" y="1821805"/>
            <a:ext cx="804941" cy="12623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BFC573-F1CE-0E2A-7443-E381F020A25D}"/>
              </a:ext>
            </a:extLst>
          </p:cNvPr>
          <p:cNvSpPr txBox="1"/>
          <p:nvPr/>
        </p:nvSpPr>
        <p:spPr>
          <a:xfrm>
            <a:off x="9620059" y="3141879"/>
            <a:ext cx="242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mortality</a:t>
            </a:r>
          </a:p>
        </p:txBody>
      </p:sp>
    </p:spTree>
    <p:extLst>
      <p:ext uri="{BB962C8B-B14F-4D97-AF65-F5344CB8AC3E}">
        <p14:creationId xmlns:p14="http://schemas.microsoft.com/office/powerpoint/2010/main" val="35471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4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/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/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51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17A171-AC63-5714-31CB-E4F7EB709922}"/>
              </a:ext>
            </a:extLst>
          </p:cNvPr>
          <p:cNvGrpSpPr/>
          <p:nvPr/>
        </p:nvGrpSpPr>
        <p:grpSpPr>
          <a:xfrm>
            <a:off x="476793" y="1072138"/>
            <a:ext cx="4865987" cy="5513024"/>
            <a:chOff x="193318" y="472894"/>
            <a:chExt cx="3168255" cy="3589542"/>
          </a:xfrm>
        </p:grpSpPr>
        <p:pic>
          <p:nvPicPr>
            <p:cNvPr id="2" name="Content Placeholder 5">
              <a:extLst>
                <a:ext uri="{FF2B5EF4-FFF2-40B4-BE49-F238E27FC236}">
                  <a16:creationId xmlns:a16="http://schemas.microsoft.com/office/drawing/2014/main" id="{40E48665-99FE-457B-8642-D6D023DC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18" y="472894"/>
              <a:ext cx="3168255" cy="32889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42FCCF-B266-40DA-880F-CD65966E2F5C}"/>
                </a:ext>
              </a:extLst>
            </p:cNvPr>
            <p:cNvSpPr txBox="1"/>
            <p:nvPr/>
          </p:nvSpPr>
          <p:spPr>
            <a:xfrm>
              <a:off x="193318" y="3761845"/>
              <a:ext cx="3168255" cy="300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Jones, K., Patel, N., Levy, M. et al. </a:t>
              </a:r>
              <a:r>
                <a:rPr lang="en-US" sz="1200" b="1" dirty="0"/>
                <a:t>Global trends in emerging infectious diseases. </a:t>
              </a:r>
              <a:r>
                <a:rPr lang="en-US" sz="1200" dirty="0"/>
                <a:t>Nature 451, 990–993 (2008).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6710906" y="4688527"/>
            <a:ext cx="1960076" cy="1665802"/>
            <a:chOff x="2767012" y="1223963"/>
            <a:chExt cx="6657976" cy="641942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8"/>
              <a:ext cx="6657976" cy="20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albopictus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100" dirty="0"/>
                <a:t>(CDC.gov)</a:t>
              </a:r>
              <a:endParaRPr lang="en-US" sz="1200" i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6710906" y="2001700"/>
            <a:ext cx="1960076" cy="1733344"/>
            <a:chOff x="6202892" y="1732449"/>
            <a:chExt cx="4457701" cy="39420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6"/>
              <a:ext cx="4457701" cy="137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aegypti </a:t>
              </a:r>
              <a:r>
                <a:rPr lang="en-US" sz="1200" dirty="0"/>
                <a:t>(CDC.gov)</a:t>
              </a:r>
              <a:endParaRPr lang="en-US" sz="1200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9513523" y="4119538"/>
            <a:ext cx="1617961" cy="2234791"/>
            <a:chOff x="6541476" y="1657978"/>
            <a:chExt cx="3818375" cy="5274088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70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Dengue virus</a:t>
              </a:r>
              <a:r>
                <a:rPr lang="en-US" sz="1600" dirty="0"/>
                <a:t> virion</a:t>
              </a:r>
              <a:br>
                <a:rPr lang="en-US" sz="1600" dirty="0"/>
              </a:br>
              <a:r>
                <a:rPr lang="en-US" sz="900" dirty="0"/>
                <a:t>(ScientificAnimations.com)</a:t>
              </a:r>
              <a:endParaRPr lang="en-US" sz="1600" i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9433753" y="1529482"/>
            <a:ext cx="1697731" cy="2205562"/>
            <a:chOff x="4229047" y="1120873"/>
            <a:chExt cx="4345912" cy="5645874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4"/>
              <a:ext cx="4345912" cy="129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Zika virus</a:t>
              </a:r>
              <a:r>
                <a:rPr lang="en-US" sz="1600" dirty="0"/>
                <a:t> virion</a:t>
              </a:r>
            </a:p>
            <a:p>
              <a:r>
                <a:rPr lang="en-US" sz="1100" dirty="0"/>
                <a:t>(Manuel Almagro Rivas)</a:t>
              </a:r>
              <a:endParaRPr lang="en-US" sz="1100" i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142A19-8B98-962C-F851-A3A94FE02483}"/>
              </a:ext>
            </a:extLst>
          </p:cNvPr>
          <p:cNvSpPr txBox="1"/>
          <p:nvPr/>
        </p:nvSpPr>
        <p:spPr>
          <a:xfrm>
            <a:off x="1431196" y="210633"/>
            <a:ext cx="9329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Over 25% of recent emerging infectious disease outbreaks were due to </a:t>
            </a:r>
            <a:r>
              <a:rPr lang="en-US" sz="2400" b="1" u="sng" dirty="0"/>
              <a:t>mosquito-borne zoonotic pathogens</a:t>
            </a:r>
            <a:r>
              <a:rPr lang="en-US" sz="2400" b="1" dirty="0"/>
              <a:t> </a:t>
            </a:r>
            <a:r>
              <a:rPr lang="en-US" sz="1200" dirty="0"/>
              <a:t>(Jones 2008, Gould 2017)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48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57305" y="767166"/>
            <a:ext cx="5656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Mechanistic blood-feeding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1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4C94-C918-BF5B-E53C-E93BA4DC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contacts counted by entrance or exit?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8876C1-B4EF-4C66-D064-1354C084CE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10" r="25784"/>
          <a:stretch/>
        </p:blipFill>
        <p:spPr>
          <a:xfrm>
            <a:off x="933450" y="2466975"/>
            <a:ext cx="9115425" cy="38653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CB937AE-D210-BA68-8C01-25D644396AC3}"/>
              </a:ext>
            </a:extLst>
          </p:cNvPr>
          <p:cNvSpPr txBox="1"/>
          <p:nvPr/>
        </p:nvSpPr>
        <p:spPr>
          <a:xfrm>
            <a:off x="932649" y="1659875"/>
            <a:ext cx="681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transmissive contacts occur upon </a:t>
            </a:r>
            <a:r>
              <a:rPr lang="en-US" b="1" dirty="0">
                <a:solidFill>
                  <a:schemeClr val="accent2"/>
                </a:solidFill>
              </a:rPr>
              <a:t>entering </a:t>
            </a:r>
            <a:r>
              <a:rPr lang="en-US" dirty="0"/>
              <a:t>a state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5"/>
                </a:solidFill>
              </a:rPr>
              <a:t>exiting</a:t>
            </a:r>
            <a:r>
              <a:rPr lang="en-US" dirty="0"/>
              <a:t> it ?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E38D960-62E5-20B4-EE3E-A2138E72D37E}"/>
              </a:ext>
            </a:extLst>
          </p:cNvPr>
          <p:cNvSpPr/>
          <p:nvPr/>
        </p:nvSpPr>
        <p:spPr>
          <a:xfrm>
            <a:off x="5755243" y="3325296"/>
            <a:ext cx="207407" cy="2074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3EDEF1-422C-ED5C-4526-E03060735D97}"/>
              </a:ext>
            </a:extLst>
          </p:cNvPr>
          <p:cNvSpPr/>
          <p:nvPr/>
        </p:nvSpPr>
        <p:spPr>
          <a:xfrm>
            <a:off x="7956066" y="4192224"/>
            <a:ext cx="207407" cy="2074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60811B-3C29-139C-4F7B-F9E82589A90F}"/>
              </a:ext>
            </a:extLst>
          </p:cNvPr>
          <p:cNvSpPr/>
          <p:nvPr/>
        </p:nvSpPr>
        <p:spPr>
          <a:xfrm>
            <a:off x="9602545" y="5772302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88FDCED-0297-3658-80D8-C3B7C6FBC95C}"/>
              </a:ext>
            </a:extLst>
          </p:cNvPr>
          <p:cNvSpPr/>
          <p:nvPr/>
        </p:nvSpPr>
        <p:spPr>
          <a:xfrm>
            <a:off x="8345245" y="6389171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EB9C547-1126-8947-93F1-4DB2EF9BFDB6}"/>
              </a:ext>
            </a:extLst>
          </p:cNvPr>
          <p:cNvSpPr/>
          <p:nvPr/>
        </p:nvSpPr>
        <p:spPr>
          <a:xfrm>
            <a:off x="7592769" y="6049619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BF33A65-709E-F3AB-F422-06EA7B630457}"/>
              </a:ext>
            </a:extLst>
          </p:cNvPr>
          <p:cNvSpPr/>
          <p:nvPr/>
        </p:nvSpPr>
        <p:spPr>
          <a:xfrm>
            <a:off x="6306621" y="5564895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0D9AA47-B934-4D2E-F5C9-A064954CD242}"/>
              </a:ext>
            </a:extLst>
          </p:cNvPr>
          <p:cNvSpPr/>
          <p:nvPr/>
        </p:nvSpPr>
        <p:spPr>
          <a:xfrm>
            <a:off x="5547836" y="4828791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4656566-F8CF-37D8-2E01-02850C537941}"/>
              </a:ext>
            </a:extLst>
          </p:cNvPr>
          <p:cNvSpPr/>
          <p:nvPr/>
        </p:nvSpPr>
        <p:spPr>
          <a:xfrm>
            <a:off x="7956065" y="4780247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0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368983" y="1933118"/>
                <a:ext cx="2774517" cy="717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983" y="1933118"/>
                <a:ext cx="2774517" cy="7178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66336" y="65000"/>
            <a:ext cx="6831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When does density-dependence matter?</a:t>
            </a:r>
          </a:p>
          <a:p>
            <a:r>
              <a:rPr lang="en-US" sz="2000" dirty="0"/>
              <a:t>Not at the point of transmission, but during host-seeking.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065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D8DF-597D-B8B7-7A66-E9D221A54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01D5EC-5E27-1F83-9F14-5FDEA1DD73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0" y="1090576"/>
            <a:ext cx="3110295" cy="2293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9F82A6-4C51-8A35-44A5-35F05BE537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26" y="1089862"/>
            <a:ext cx="3112232" cy="229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1F3BFB-89F5-F646-66A6-B51CE2C3B6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773" y="1089862"/>
            <a:ext cx="3112232" cy="2295144"/>
          </a:xfrm>
          <a:prstGeom prst="rect">
            <a:avLst/>
          </a:prstGeom>
        </p:spPr>
      </p:pic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81A95DD9-7291-1361-3337-04CD733D89C2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A7711656-8928-E99C-CD65-C745AEEC808F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080FFA1-BD68-4140-DCEB-4244775CF912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8B03C39-1414-0D51-0A1D-EF6EF21C6B8C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4D4A4B2-61C9-A73C-F011-6E8FF1F43991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6FEED2-4D74-BEA1-95EB-58E35835F2E7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EA29D36-CD39-0B7F-7457-D454DB7AC1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AC410B3-DBEE-2237-8D5C-3090BE717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51B003B-6BCB-9158-9982-44A1AB13F8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E08B841-8C60-6E1C-208E-DFF03197829E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5DC80BF-B44A-DC0F-B103-E295661DD9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8DF602E-5CDB-BDFD-070C-174406225EAD}"/>
              </a:ext>
            </a:extLst>
          </p:cNvPr>
          <p:cNvSpPr/>
          <p:nvPr/>
        </p:nvSpPr>
        <p:spPr>
          <a:xfrm flipH="1">
            <a:off x="4126913" y="315393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5E705A8-B428-2181-9AC7-AF40F95BA3E1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33938F2-49F4-BF72-CF80-3AC5AB957426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B7F7031-FF65-C9DA-592F-DA678C6A9DDF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F4AD76C-7449-4025-0D48-06C0307DF729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2A19970-36C1-8DEF-F8D3-F9CDEEABEE73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347BE0-AA07-678F-C89A-32F714AD49D5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18185D-0119-715A-FAB8-D3AA572EA422}"/>
              </a:ext>
            </a:extLst>
          </p:cNvPr>
          <p:cNvSpPr/>
          <p:nvPr/>
        </p:nvSpPr>
        <p:spPr>
          <a:xfrm>
            <a:off x="3548802" y="315393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101CB8-E4B4-4863-A220-ADCD3E6C2C54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C33E41-2FB5-1970-F822-D45A57F43B3C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80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99D4A-B1F6-CC79-9594-BD1D1488E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79D6D-0527-7E5E-605A-6C2E9F804D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0" y="1090576"/>
            <a:ext cx="3110295" cy="2293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D52942-294B-B38D-A0A0-EED3B93E8A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26" y="1089862"/>
            <a:ext cx="3112232" cy="229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D2A4B5-651F-FBC8-3382-F7E9041A7C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773" y="1089862"/>
            <a:ext cx="3112232" cy="229514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FF2BF4C-B265-935A-1EFA-0438819AEAFB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B73DB12A-157A-1140-8DB7-352573663C66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B47DF12-4272-290A-4C01-9CE3BA5C1EF9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4140D28-3F3C-7517-FC38-CD98CF85A7F2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57B21EF-D154-A532-5702-AB759243944D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0B8E79-CBE5-83BC-CE2E-723E6CA14DC8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E7D856-9B91-07C4-F8EF-BC9AD61A3AA8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9489BA-1FC7-C1FF-3504-250300BEA4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B993367-A574-7607-F95D-9592908645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C24CA9-7A06-1186-3B1D-370EF0FB1A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C5DA3CC-A51C-2279-5B81-EC96A0580FB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FDD473-9E6B-7AC8-9589-2536E2E797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9A632F6-EF2F-A724-648F-9A09EF52FB95}"/>
              </a:ext>
            </a:extLst>
          </p:cNvPr>
          <p:cNvSpPr/>
          <p:nvPr/>
        </p:nvSpPr>
        <p:spPr>
          <a:xfrm flipH="1">
            <a:off x="4126913" y="315393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803D301-86DE-90FB-75EA-FB1B70CA9D11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470B209-0828-30A4-993D-ABD569B46CF8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1E1B34-3DA2-FA95-FA03-185B08D67DF3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3A5B93F-876C-D5D7-9398-BF5F85DB556E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304DEFA5-C03F-B310-6B1D-F8EA0CD7BBD3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3548803" y="1210661"/>
            <a:ext cx="3560962" cy="1943277"/>
          </a:xfrm>
          <a:prstGeom prst="bentConnector3">
            <a:avLst>
              <a:gd name="adj1" fmla="val 2981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93E85432-70F3-D247-F253-9B3BEC2D4A34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 flipV="1">
            <a:off x="3548803" y="2344148"/>
            <a:ext cx="2241299" cy="809790"/>
          </a:xfrm>
          <a:prstGeom prst="bentConnector3">
            <a:avLst>
              <a:gd name="adj1" fmla="val 4763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172871E4-04E6-E8FE-EA19-A38EC49A15C0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548803" y="2684108"/>
            <a:ext cx="2927921" cy="469830"/>
          </a:xfrm>
          <a:prstGeom prst="bentConnector3">
            <a:avLst>
              <a:gd name="adj1" fmla="val 3619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534AADDE-0388-9EA6-737A-04659149136B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374D37-DEB3-93FD-B785-C526047C70A9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6B9066E1-8778-8CC7-9187-891314EF9624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26912" y="3153939"/>
            <a:ext cx="53848" cy="606512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E9DDD6F-67CB-3B2F-F789-DCC32ACA801D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B7A12F-25B6-DE10-6D68-039AA53148A2}"/>
              </a:ext>
            </a:extLst>
          </p:cNvPr>
          <p:cNvSpPr/>
          <p:nvPr/>
        </p:nvSpPr>
        <p:spPr>
          <a:xfrm>
            <a:off x="3548802" y="315393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28AB8E-8E2F-2C3C-6A83-5BBFC0712F77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B6E899-4EB9-6092-8AF9-ACCD19BBE63D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8DB8A-50B8-CD6E-CED7-4A9B6BB87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EA359-BCC2-3FB6-E2D4-DB438A68A0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0" y="1090576"/>
            <a:ext cx="3110295" cy="2293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1ADB09-6091-559E-EEB7-551D557E36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26" y="1089862"/>
            <a:ext cx="3112232" cy="229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005022-7721-890C-5BD9-BC0EA3C6B40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773" y="1089862"/>
            <a:ext cx="3112232" cy="229514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59B2DE2F-4E30-F9F0-A951-893248D7520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362C69A-0FCC-F83F-9E51-A8633D5C196D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D6111B4-7D4B-8AE4-CE10-1455CBC70B45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A4FA5AD-E378-2D4D-3491-E6E3B2371154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C9CA659-3DB5-6C3D-2A24-6091300EDC66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DC76B5-6B4C-3FA7-258D-0FF7695C21C3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D6095B-74F7-6F17-DF63-5B43C09FD31C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8A89679-1042-8F84-0BB3-5B76DA2C48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95CE5FE-5E9D-3287-A592-F47C9A7324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993314B-9186-9746-608C-BCDCBD2EF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323BC5F-0C87-59FD-0DFA-9604DE368B7E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1F6B07-68A8-B6F0-60C6-B13330888B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4867F23-6208-1A85-93E5-8F58B039CDEE}"/>
              </a:ext>
            </a:extLst>
          </p:cNvPr>
          <p:cNvSpPr/>
          <p:nvPr/>
        </p:nvSpPr>
        <p:spPr>
          <a:xfrm flipH="1">
            <a:off x="4126913" y="315393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B281A57-1AE6-2CEC-FCE0-4EA6153B365F}"/>
              </a:ext>
            </a:extLst>
          </p:cNvPr>
          <p:cNvSpPr/>
          <p:nvPr/>
        </p:nvSpPr>
        <p:spPr>
          <a:xfrm flipV="1">
            <a:off x="10577642" y="34801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4003919-FDBC-8029-4A5F-A8B7AB6B35B5}"/>
              </a:ext>
            </a:extLst>
          </p:cNvPr>
          <p:cNvSpPr/>
          <p:nvPr/>
        </p:nvSpPr>
        <p:spPr>
          <a:xfrm flipH="1" flipV="1">
            <a:off x="10577642" y="2872316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B6C5840-215F-558A-FAFE-75ED46C210D7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51556F99-1B0D-5A09-7E19-842D658569B0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551026EC-152C-9A03-ACD8-EDA66288DB8B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9045027" y="2616110"/>
            <a:ext cx="668580" cy="239664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6479E9C0-9B18-538F-E3CA-245A1EF76CAC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066248F-B0CC-BBBF-D21F-812F10EA4D6A}"/>
              </a:ext>
            </a:extLst>
          </p:cNvPr>
          <p:cNvCxnSpPr>
            <a:cxnSpLocks/>
          </p:cNvCxnSpPr>
          <p:nvPr/>
        </p:nvCxnSpPr>
        <p:spPr>
          <a:xfrm>
            <a:off x="5502900" y="1971927"/>
            <a:ext cx="32452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013FE06-C559-12CA-A524-BAAD73AB118C}"/>
              </a:ext>
            </a:extLst>
          </p:cNvPr>
          <p:cNvCxnSpPr>
            <a:cxnSpLocks/>
          </p:cNvCxnSpPr>
          <p:nvPr/>
        </p:nvCxnSpPr>
        <p:spPr>
          <a:xfrm>
            <a:off x="6374682" y="2344148"/>
            <a:ext cx="32344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743E0942-B7C6-6199-0039-FC1F88E8CC6D}"/>
              </a:ext>
            </a:extLst>
          </p:cNvPr>
          <p:cNvCxnSpPr>
            <a:cxnSpLocks/>
          </p:cNvCxnSpPr>
          <p:nvPr/>
        </p:nvCxnSpPr>
        <p:spPr>
          <a:xfrm>
            <a:off x="7065907" y="2682365"/>
            <a:ext cx="326120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AA350D6-E119-6C13-B302-68CE3EB03D58}"/>
              </a:ext>
            </a:extLst>
          </p:cNvPr>
          <p:cNvCxnSpPr>
            <a:cxnSpLocks/>
          </p:cNvCxnSpPr>
          <p:nvPr/>
        </p:nvCxnSpPr>
        <p:spPr>
          <a:xfrm>
            <a:off x="5502900" y="1598276"/>
            <a:ext cx="32452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2846C777-699F-1F8C-61DF-A949744E25B2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10273729" y="3176229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7EA22981-07CC-6D02-4D13-EB3FEDC8E058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3548803" y="1210661"/>
            <a:ext cx="3560962" cy="1943277"/>
          </a:xfrm>
          <a:prstGeom prst="bentConnector3">
            <a:avLst>
              <a:gd name="adj1" fmla="val 2981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B1A16BB6-5692-0A1C-2817-2A45B1220573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 flipV="1">
            <a:off x="3548803" y="2344148"/>
            <a:ext cx="2241299" cy="809790"/>
          </a:xfrm>
          <a:prstGeom prst="bentConnector3">
            <a:avLst>
              <a:gd name="adj1" fmla="val 4763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831E0F14-0723-CD91-71EF-76937B91A645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548803" y="2684108"/>
            <a:ext cx="2927921" cy="469830"/>
          </a:xfrm>
          <a:prstGeom prst="bentConnector3">
            <a:avLst>
              <a:gd name="adj1" fmla="val 3619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CB3DBB48-AE4C-94A5-ED62-02CAC3705E69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801550-FA3A-9076-34E6-AB0315ABBECB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205E054-DEF0-79FC-7B1F-07AE62E9E2AD}"/>
              </a:ext>
            </a:extLst>
          </p:cNvPr>
          <p:cNvSpPr txBox="1"/>
          <p:nvPr/>
        </p:nvSpPr>
        <p:spPr>
          <a:xfrm>
            <a:off x="7969183" y="722535"/>
            <a:ext cx="2478978" cy="27699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D0D7E30A-77E5-F175-65DA-12475C9E4684}"/>
              </a:ext>
            </a:extLst>
          </p:cNvPr>
          <p:cNvCxnSpPr>
            <a:cxnSpLocks/>
          </p:cNvCxnSpPr>
          <p:nvPr/>
        </p:nvCxnSpPr>
        <p:spPr>
          <a:xfrm>
            <a:off x="7695544" y="2996610"/>
            <a:ext cx="3260830" cy="41223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157279BC-FB74-1B3E-D15E-2BBB407F3609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26912" y="3153939"/>
            <a:ext cx="53848" cy="606512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355F44-2BA3-A5B1-DCCA-C0B87BBACACC}"/>
              </a:ext>
            </a:extLst>
          </p:cNvPr>
          <p:cNvCxnSpPr>
            <a:cxnSpLocks/>
          </p:cNvCxnSpPr>
          <p:nvPr/>
        </p:nvCxnSpPr>
        <p:spPr>
          <a:xfrm>
            <a:off x="7693563" y="1208544"/>
            <a:ext cx="3262811" cy="21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70824-51BA-09E7-F203-067E3023BD74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8C5226-66B2-82AF-CCF0-49E887EAB4C5}"/>
              </a:ext>
            </a:extLst>
          </p:cNvPr>
          <p:cNvSpPr/>
          <p:nvPr/>
        </p:nvSpPr>
        <p:spPr>
          <a:xfrm>
            <a:off x="3548802" y="315393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243FE4-607E-E308-5BC5-27F5650B9FA8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052076-5142-EEDD-18FB-084C20C0CDE8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5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C1232-0FF0-07D4-CFF7-D60925E29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87BE4-DEB0-385E-F883-EED796EC1F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0" y="1090576"/>
            <a:ext cx="3110295" cy="2293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0C54A-8469-8DD0-6CE9-D938A8A11A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26" y="1089862"/>
            <a:ext cx="3112232" cy="2295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C37A71-3401-2DF1-0C77-4D0D888EAD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773" y="1089862"/>
            <a:ext cx="3112232" cy="229514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C39E80C7-1EB0-5C28-F511-935E2EF7915F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F25B9D24-1418-AFB4-D42E-5A64437FE3D0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1CCA715-5317-3A6C-6F00-C9F5E3E7476A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934D491-5219-48B1-F9B6-C7AE78762851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47028FA-812E-EE4D-23EC-E14B36A9F9F5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BDB0217-9134-69F2-E777-8CB2CD3D16EB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993AA1-0CB3-88D2-7DBD-A235485E6F18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BC1531-130B-3951-0705-E6CA5E5BD0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2627009-F487-CA06-3325-0324393ED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DB2AD2-8D8C-93E2-FD1C-7A470630D26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8A3D777-ABC2-99BB-8D0A-5AC279FC456D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334FD36-5BAA-3207-DAF0-9969577595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DEA0DEA-2A30-0A47-DA2F-8B2E9D0BA0A1}"/>
              </a:ext>
            </a:extLst>
          </p:cNvPr>
          <p:cNvSpPr/>
          <p:nvPr/>
        </p:nvSpPr>
        <p:spPr>
          <a:xfrm flipH="1">
            <a:off x="4126913" y="315393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663C284-31D0-8217-5EBB-23C00AC484DD}"/>
              </a:ext>
            </a:extLst>
          </p:cNvPr>
          <p:cNvSpPr/>
          <p:nvPr/>
        </p:nvSpPr>
        <p:spPr>
          <a:xfrm flipV="1">
            <a:off x="10577642" y="34801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18BABC8-0965-50A8-5448-1435F9C5A655}"/>
              </a:ext>
            </a:extLst>
          </p:cNvPr>
          <p:cNvSpPr/>
          <p:nvPr/>
        </p:nvSpPr>
        <p:spPr>
          <a:xfrm flipH="1" flipV="1">
            <a:off x="10577642" y="2872316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8ADBB65C-4A69-BF45-1C70-39E64CC2FE0D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731163D7-4708-6210-34AC-4719AA18AFB5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B47044D5-9A5B-455C-EAE7-60E6D7DFE52D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9045027" y="2616110"/>
            <a:ext cx="668580" cy="239664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6686E464-9A90-43B8-FABC-549F80E1F4FB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CFDBF67-10FA-564E-26E3-0E3746A7B647}"/>
              </a:ext>
            </a:extLst>
          </p:cNvPr>
          <p:cNvCxnSpPr>
            <a:cxnSpLocks/>
          </p:cNvCxnSpPr>
          <p:nvPr/>
        </p:nvCxnSpPr>
        <p:spPr>
          <a:xfrm>
            <a:off x="5502900" y="1971927"/>
            <a:ext cx="32452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8540D8F-0E0B-88C7-DD28-454F47416FD0}"/>
              </a:ext>
            </a:extLst>
          </p:cNvPr>
          <p:cNvCxnSpPr>
            <a:cxnSpLocks/>
          </p:cNvCxnSpPr>
          <p:nvPr/>
        </p:nvCxnSpPr>
        <p:spPr>
          <a:xfrm>
            <a:off x="6374682" y="2344148"/>
            <a:ext cx="32344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952E5DB-2DF2-2D50-13BE-E2FC59DA370F}"/>
              </a:ext>
            </a:extLst>
          </p:cNvPr>
          <p:cNvCxnSpPr>
            <a:cxnSpLocks/>
          </p:cNvCxnSpPr>
          <p:nvPr/>
        </p:nvCxnSpPr>
        <p:spPr>
          <a:xfrm>
            <a:off x="7065907" y="2682365"/>
            <a:ext cx="326120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311DE26-09AC-8283-17C4-57FB197BC4A6}"/>
              </a:ext>
            </a:extLst>
          </p:cNvPr>
          <p:cNvCxnSpPr>
            <a:cxnSpLocks/>
          </p:cNvCxnSpPr>
          <p:nvPr/>
        </p:nvCxnSpPr>
        <p:spPr>
          <a:xfrm>
            <a:off x="5502900" y="1598276"/>
            <a:ext cx="32452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99EDD039-9C16-1544-66D8-D2886EBE3710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10273729" y="3176229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6A3B79A9-A7AF-21D0-4F5C-09A5ACA52187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3548803" y="1210661"/>
            <a:ext cx="3560962" cy="1943277"/>
          </a:xfrm>
          <a:prstGeom prst="bentConnector3">
            <a:avLst>
              <a:gd name="adj1" fmla="val 2981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176C7F82-EAA2-881E-9E2C-5FD990A917A9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 flipV="1">
            <a:off x="3548803" y="2344148"/>
            <a:ext cx="2241299" cy="809790"/>
          </a:xfrm>
          <a:prstGeom prst="bentConnector3">
            <a:avLst>
              <a:gd name="adj1" fmla="val 4763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4F485DA3-BAA8-41EF-627B-E2CD390B1CEC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548803" y="2684108"/>
            <a:ext cx="2927921" cy="469830"/>
          </a:xfrm>
          <a:prstGeom prst="bentConnector3">
            <a:avLst>
              <a:gd name="adj1" fmla="val 3619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969B0C8D-EFAD-D985-B0D3-68D8599F3379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0A444F4-E06D-64EC-D1BF-94E6C821724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C25FB93-D1EC-D077-E7E4-23681145E533}"/>
              </a:ext>
            </a:extLst>
          </p:cNvPr>
          <p:cNvSpPr txBox="1"/>
          <p:nvPr/>
        </p:nvSpPr>
        <p:spPr>
          <a:xfrm>
            <a:off x="7969183" y="722535"/>
            <a:ext cx="2478978" cy="2769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4AEB354-9D8E-7100-FCC7-1126C7A589EA}"/>
              </a:ext>
            </a:extLst>
          </p:cNvPr>
          <p:cNvCxnSpPr>
            <a:cxnSpLocks/>
          </p:cNvCxnSpPr>
          <p:nvPr/>
        </p:nvCxnSpPr>
        <p:spPr>
          <a:xfrm>
            <a:off x="7695544" y="2996610"/>
            <a:ext cx="3260830" cy="41223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2DC516F6-7C60-3AC7-EF1E-81FAE42444C4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26912" y="3153939"/>
            <a:ext cx="53848" cy="606512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7724E2-27C7-19A5-A58A-B764699A875A}"/>
              </a:ext>
            </a:extLst>
          </p:cNvPr>
          <p:cNvCxnSpPr>
            <a:cxnSpLocks/>
          </p:cNvCxnSpPr>
          <p:nvPr/>
        </p:nvCxnSpPr>
        <p:spPr>
          <a:xfrm>
            <a:off x="7693563" y="1208544"/>
            <a:ext cx="3262811" cy="21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A62A177-CA3B-A874-BA15-8DF71E85F129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D080A0-E1F1-3718-DDB1-2E51A7B55B6B}"/>
              </a:ext>
            </a:extLst>
          </p:cNvPr>
          <p:cNvSpPr/>
          <p:nvPr/>
        </p:nvSpPr>
        <p:spPr>
          <a:xfrm>
            <a:off x="3548802" y="315393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E50B98-CBBF-9190-FD43-4E523E03FB2A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8C430E-FCDE-ABC8-1B68-C6E3B89B1AA9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23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29E5B-18FB-26EC-4AFE-9C59AFE9C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23012CE4-EF43-D086-9016-223D405AF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55731" y="1644467"/>
            <a:ext cx="2634522" cy="170797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77638AA2-5D8E-C14B-C2C3-64B32A293377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596626" y="2871562"/>
            <a:ext cx="548522" cy="2005804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3FBE7D3-9B0F-F93B-4B45-7F3BF7C90D5F}"/>
              </a:ext>
            </a:extLst>
          </p:cNvPr>
          <p:cNvSpPr/>
          <p:nvPr/>
        </p:nvSpPr>
        <p:spPr>
          <a:xfrm>
            <a:off x="4319309" y="41487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667FC62B-FB1F-7958-75BD-A035601214A3}"/>
              </a:ext>
            </a:extLst>
          </p:cNvPr>
          <p:cNvSpPr/>
          <p:nvPr/>
        </p:nvSpPr>
        <p:spPr>
          <a:xfrm>
            <a:off x="8340731" y="41487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EF61242-0E4C-73A4-D1E9-2CAB2FB71D8B}"/>
              </a:ext>
            </a:extLst>
          </p:cNvPr>
          <p:cNvCxnSpPr>
            <a:cxnSpLocks/>
          </p:cNvCxnSpPr>
          <p:nvPr/>
        </p:nvCxnSpPr>
        <p:spPr>
          <a:xfrm flipH="1">
            <a:off x="6395340" y="45539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D0F8554-B592-7AA4-EFCD-70F70FCBDEA0}"/>
              </a:ext>
            </a:extLst>
          </p:cNvPr>
          <p:cNvSpPr/>
          <p:nvPr/>
        </p:nvSpPr>
        <p:spPr>
          <a:xfrm>
            <a:off x="7856583" y="44218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9FBA17B-B0B9-6C3B-EA20-B7D34EBBCE25}"/>
              </a:ext>
            </a:extLst>
          </p:cNvPr>
          <p:cNvSpPr/>
          <p:nvPr/>
        </p:nvSpPr>
        <p:spPr>
          <a:xfrm>
            <a:off x="298700" y="4164267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7EBE20-21B4-F7E6-2164-D744C1B080B7}"/>
              </a:ext>
            </a:extLst>
          </p:cNvPr>
          <p:cNvCxnSpPr>
            <a:cxnSpLocks/>
          </p:cNvCxnSpPr>
          <p:nvPr/>
        </p:nvCxnSpPr>
        <p:spPr>
          <a:xfrm flipH="1">
            <a:off x="2522281" y="45539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AA529A5-CB30-ACA8-2E50-8850DA8D2D48}"/>
              </a:ext>
            </a:extLst>
          </p:cNvPr>
          <p:cNvSpPr>
            <a:spLocks/>
          </p:cNvSpPr>
          <p:nvPr/>
        </p:nvSpPr>
        <p:spPr>
          <a:xfrm>
            <a:off x="298700" y="1048460"/>
            <a:ext cx="3108960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549DFBF-B0AB-EA16-850D-EF7F8690A364}"/>
              </a:ext>
            </a:extLst>
          </p:cNvPr>
          <p:cNvSpPr>
            <a:spLocks/>
          </p:cNvSpPr>
          <p:nvPr/>
        </p:nvSpPr>
        <p:spPr>
          <a:xfrm>
            <a:off x="4319309" y="1051560"/>
            <a:ext cx="3108960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ABD0396-3AA7-C7F5-04FD-8F82D9434C5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4BF8697-49CB-37D2-B83C-EEBB6E18449F}"/>
              </a:ext>
            </a:extLst>
          </p:cNvPr>
          <p:cNvSpPr/>
          <p:nvPr/>
        </p:nvSpPr>
        <p:spPr>
          <a:xfrm flipH="1">
            <a:off x="3867986" y="360020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64C16FB-E768-11AA-D2F5-89961E7D97BA}"/>
              </a:ext>
            </a:extLst>
          </p:cNvPr>
          <p:cNvSpPr>
            <a:spLocks/>
          </p:cNvSpPr>
          <p:nvPr/>
        </p:nvSpPr>
        <p:spPr>
          <a:xfrm>
            <a:off x="8340731" y="1045110"/>
            <a:ext cx="3108960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A22ADB9-B74B-C5E8-E3FA-D95E0D99B675}"/>
              </a:ext>
            </a:extLst>
          </p:cNvPr>
          <p:cNvSpPr/>
          <p:nvPr/>
        </p:nvSpPr>
        <p:spPr>
          <a:xfrm flipH="1">
            <a:off x="3867986" y="3022039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6AAA109-3E46-F5B8-60B8-2BD897376CAB}"/>
              </a:ext>
            </a:extLst>
          </p:cNvPr>
          <p:cNvSpPr/>
          <p:nvPr/>
        </p:nvSpPr>
        <p:spPr>
          <a:xfrm flipV="1">
            <a:off x="9229218" y="360020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E9E960F-3770-0D79-F4BE-3B7C09E34B70}"/>
              </a:ext>
            </a:extLst>
          </p:cNvPr>
          <p:cNvSpPr/>
          <p:nvPr/>
        </p:nvSpPr>
        <p:spPr>
          <a:xfrm flipH="1" flipV="1">
            <a:off x="9229219" y="33524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44839A5A-8090-C98E-5F61-B83D420DC63D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662909" y="4350227"/>
            <a:ext cx="4052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5CAA0816-215F-751B-C0C4-CAAF3F67517E}"/>
              </a:ext>
            </a:extLst>
          </p:cNvPr>
          <p:cNvSpPr/>
          <p:nvPr/>
        </p:nvSpPr>
        <p:spPr>
          <a:xfrm flipV="1">
            <a:off x="7866667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9A1D0964-58FA-836B-637E-2C19A2ADF8ED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273683" y="3193189"/>
            <a:ext cx="548520" cy="1362550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E5743F1D-CE59-CB5D-E592-18C8CE593E9E}"/>
              </a:ext>
            </a:extLst>
          </p:cNvPr>
          <p:cNvSpPr/>
          <p:nvPr/>
        </p:nvSpPr>
        <p:spPr>
          <a:xfrm flipV="1">
            <a:off x="7727251" y="45539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F2358ECF-31E2-B718-D8A9-1896ADA9EE46}"/>
              </a:ext>
            </a:extLst>
          </p:cNvPr>
          <p:cNvCxnSpPr>
            <a:cxnSpLocks/>
          </p:cNvCxnSpPr>
          <p:nvPr/>
        </p:nvCxnSpPr>
        <p:spPr>
          <a:xfrm>
            <a:off x="7094585" y="1729198"/>
            <a:ext cx="332703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BE3A6AB-6399-7019-5350-53D00E51EE4A}"/>
              </a:ext>
            </a:extLst>
          </p:cNvPr>
          <p:cNvCxnSpPr>
            <a:cxnSpLocks/>
          </p:cNvCxnSpPr>
          <p:nvPr/>
        </p:nvCxnSpPr>
        <p:spPr>
          <a:xfrm>
            <a:off x="5563644" y="3012819"/>
            <a:ext cx="325321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FE4260C8-962E-76E7-3FF2-9E29A13881D7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105338" y="3476321"/>
            <a:ext cx="247762" cy="1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F11A5BB7-212E-A6C1-250D-468D7D046997}"/>
              </a:ext>
            </a:extLst>
          </p:cNvPr>
          <p:cNvCxnSpPr>
            <a:cxnSpLocks/>
          </p:cNvCxnSpPr>
          <p:nvPr/>
        </p:nvCxnSpPr>
        <p:spPr>
          <a:xfrm flipV="1">
            <a:off x="1397635" y="1691098"/>
            <a:ext cx="4997705" cy="132172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27555A3A-E02E-0C37-D106-8040714F53C5}"/>
              </a:ext>
            </a:extLst>
          </p:cNvPr>
          <p:cNvCxnSpPr>
            <a:cxnSpLocks/>
          </p:cNvCxnSpPr>
          <p:nvPr/>
        </p:nvCxnSpPr>
        <p:spPr>
          <a:xfrm>
            <a:off x="1405255" y="3000118"/>
            <a:ext cx="3372756" cy="1270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3BFC76B8-C64A-580F-B785-915A83AE6A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9CF49B9-9409-4E48-B45A-39C0DF3B4767}"/>
              </a:ext>
            </a:extLst>
          </p:cNvPr>
          <p:cNvSpPr txBox="1"/>
          <p:nvPr/>
        </p:nvSpPr>
        <p:spPr>
          <a:xfrm>
            <a:off x="3371537" y="2617084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3509EB7-9A31-673A-1C31-B41B6CC2E30A}"/>
              </a:ext>
            </a:extLst>
          </p:cNvPr>
          <p:cNvSpPr txBox="1"/>
          <p:nvPr/>
        </p:nvSpPr>
        <p:spPr>
          <a:xfrm>
            <a:off x="6337884" y="2617084"/>
            <a:ext cx="2478978" cy="2769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C5C490C2-7322-0C46-F8E7-BB47BCC3D975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867985" y="3022041"/>
            <a:ext cx="12700" cy="578163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D62D7A5-C007-9D61-F548-7B0176E124F8}"/>
              </a:ext>
            </a:extLst>
          </p:cNvPr>
          <p:cNvCxnSpPr>
            <a:cxnSpLocks/>
          </p:cNvCxnSpPr>
          <p:nvPr/>
        </p:nvCxnSpPr>
        <p:spPr>
          <a:xfrm flipV="1">
            <a:off x="5563644" y="2376629"/>
            <a:ext cx="3332593" cy="205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4D9E890-1C2D-34D0-F37D-A1F7517D74DE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10B33C-8901-4EB7-8FF3-E762B0BB56C9}"/>
              </a:ext>
            </a:extLst>
          </p:cNvPr>
          <p:cNvSpPr/>
          <p:nvPr/>
        </p:nvSpPr>
        <p:spPr>
          <a:xfrm>
            <a:off x="2297830" y="2300088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18D391-BFC2-7942-C31E-62285212C183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EC14D2-B838-AAF7-B418-19C85D9B5E78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C689D46-D4BC-08EF-FF3A-7E9EB6358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122" y="1644467"/>
            <a:ext cx="2634522" cy="170797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A2ED39E-6C1B-0D2A-58F3-80794D59D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76339" y="1644467"/>
            <a:ext cx="2634522" cy="17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30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4D6B7-3D1A-A438-8E4D-44DF5ACE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771488-E811-B7E1-8C24-187EF302028A}"/>
              </a:ext>
            </a:extLst>
          </p:cNvPr>
          <p:cNvSpPr/>
          <p:nvPr/>
        </p:nvSpPr>
        <p:spPr>
          <a:xfrm>
            <a:off x="133899" y="3740874"/>
            <a:ext cx="11518464" cy="1472659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E4814FC-7C56-3A3F-6979-320C211B6C6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96513" y="2871005"/>
            <a:ext cx="548522" cy="2005804"/>
          </a:xfrm>
          <a:prstGeom prst="curvedConnector3">
            <a:avLst>
              <a:gd name="adj1" fmla="val 50000"/>
            </a:avLst>
          </a:prstGeom>
          <a:ln w="82550" cmpd="sng">
            <a:solidFill>
              <a:schemeClr val="bg1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4A368841-875B-E31F-667F-28A5AB0ED3F1}"/>
              </a:ext>
            </a:extLst>
          </p:cNvPr>
          <p:cNvCxnSpPr>
            <a:cxnSpLocks/>
          </p:cNvCxnSpPr>
          <p:nvPr/>
        </p:nvCxnSpPr>
        <p:spPr>
          <a:xfrm rot="10800000">
            <a:off x="3867872" y="3021484"/>
            <a:ext cx="12700" cy="578163"/>
          </a:xfrm>
          <a:prstGeom prst="curvedConnector2">
            <a:avLst/>
          </a:prstGeom>
          <a:ln w="82550" cmpd="sng">
            <a:solidFill>
              <a:schemeClr val="bg1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79D909E-BFC9-3088-AD84-B65DDB6A2CF1}"/>
              </a:ext>
            </a:extLst>
          </p:cNvPr>
          <p:cNvSpPr/>
          <p:nvPr/>
        </p:nvSpPr>
        <p:spPr>
          <a:xfrm>
            <a:off x="133899" y="638046"/>
            <a:ext cx="11518464" cy="2924753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921F46A-F38B-CFB3-E045-98DA85F7C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55731" y="1644467"/>
            <a:ext cx="2634522" cy="1707974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27D36F93-CE01-A7BB-6820-67A967348F27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21969" y="2896905"/>
            <a:ext cx="510422" cy="199321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24C4253C-C9CA-A20E-5501-048CCCD6AC70}"/>
              </a:ext>
            </a:extLst>
          </p:cNvPr>
          <p:cNvSpPr/>
          <p:nvPr/>
        </p:nvSpPr>
        <p:spPr>
          <a:xfrm>
            <a:off x="4319309" y="41487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24AEDAB-639C-6494-D990-BB9BF5AEE240}"/>
              </a:ext>
            </a:extLst>
          </p:cNvPr>
          <p:cNvSpPr/>
          <p:nvPr/>
        </p:nvSpPr>
        <p:spPr>
          <a:xfrm>
            <a:off x="8340731" y="41487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FDC65E5-4818-ACFF-BC00-0E812ABECDF6}"/>
              </a:ext>
            </a:extLst>
          </p:cNvPr>
          <p:cNvCxnSpPr>
            <a:cxnSpLocks/>
          </p:cNvCxnSpPr>
          <p:nvPr/>
        </p:nvCxnSpPr>
        <p:spPr>
          <a:xfrm flipH="1">
            <a:off x="6395340" y="45539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D5BE11-E42D-7A1F-BA3C-3133FD520468}"/>
              </a:ext>
            </a:extLst>
          </p:cNvPr>
          <p:cNvSpPr/>
          <p:nvPr/>
        </p:nvSpPr>
        <p:spPr>
          <a:xfrm>
            <a:off x="298700" y="4164267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194278-F7D5-7F08-3D45-39A761E645C0}"/>
              </a:ext>
            </a:extLst>
          </p:cNvPr>
          <p:cNvCxnSpPr>
            <a:cxnSpLocks/>
          </p:cNvCxnSpPr>
          <p:nvPr/>
        </p:nvCxnSpPr>
        <p:spPr>
          <a:xfrm flipH="1">
            <a:off x="2522281" y="45539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E17FE2B-D613-F97C-EA40-3C2E879701D9}"/>
              </a:ext>
            </a:extLst>
          </p:cNvPr>
          <p:cNvSpPr>
            <a:spLocks/>
          </p:cNvSpPr>
          <p:nvPr/>
        </p:nvSpPr>
        <p:spPr>
          <a:xfrm>
            <a:off x="298700" y="1048460"/>
            <a:ext cx="3108960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8A274D5-C25D-626D-034D-434F22D7BA0B}"/>
              </a:ext>
            </a:extLst>
          </p:cNvPr>
          <p:cNvSpPr>
            <a:spLocks/>
          </p:cNvSpPr>
          <p:nvPr/>
        </p:nvSpPr>
        <p:spPr>
          <a:xfrm>
            <a:off x="4319309" y="1051560"/>
            <a:ext cx="3108960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1EBB99-20C2-FE41-5BA6-7E6E7DAC9DA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2A61D501-AB25-E461-D8F9-A7E8B4BA6088}"/>
              </a:ext>
            </a:extLst>
          </p:cNvPr>
          <p:cNvSpPr/>
          <p:nvPr/>
        </p:nvSpPr>
        <p:spPr>
          <a:xfrm flipH="1">
            <a:off x="3880572" y="363830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32FDF1-19D3-81D7-1D0C-2B0E39BE21E9}"/>
              </a:ext>
            </a:extLst>
          </p:cNvPr>
          <p:cNvSpPr>
            <a:spLocks/>
          </p:cNvSpPr>
          <p:nvPr/>
        </p:nvSpPr>
        <p:spPr>
          <a:xfrm>
            <a:off x="8340731" y="1045110"/>
            <a:ext cx="3108960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DAF4143-69F1-CE98-697B-CE78CD9B820F}"/>
              </a:ext>
            </a:extLst>
          </p:cNvPr>
          <p:cNvSpPr/>
          <p:nvPr/>
        </p:nvSpPr>
        <p:spPr>
          <a:xfrm flipH="1">
            <a:off x="3867986" y="3022039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3D2A91D4-DD74-DB58-DDBE-F312E4B467CC}"/>
              </a:ext>
            </a:extLst>
          </p:cNvPr>
          <p:cNvCxnSpPr>
            <a:cxnSpLocks/>
          </p:cNvCxnSpPr>
          <p:nvPr/>
        </p:nvCxnSpPr>
        <p:spPr>
          <a:xfrm>
            <a:off x="7094585" y="1729198"/>
            <a:ext cx="332703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A14E436-13B5-D608-4695-172951DB2E45}"/>
              </a:ext>
            </a:extLst>
          </p:cNvPr>
          <p:cNvCxnSpPr>
            <a:cxnSpLocks/>
          </p:cNvCxnSpPr>
          <p:nvPr/>
        </p:nvCxnSpPr>
        <p:spPr>
          <a:xfrm>
            <a:off x="5563644" y="3012819"/>
            <a:ext cx="325321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706FDE-7F8E-EF70-6EEF-E69DCB5747B9}"/>
              </a:ext>
            </a:extLst>
          </p:cNvPr>
          <p:cNvGrpSpPr/>
          <p:nvPr/>
        </p:nvGrpSpPr>
        <p:grpSpPr>
          <a:xfrm>
            <a:off x="7727251" y="3350818"/>
            <a:ext cx="1501968" cy="1477487"/>
            <a:chOff x="7727251" y="3350818"/>
            <a:chExt cx="1501968" cy="147748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1D8B841-17B4-F26E-9064-EFE3DCE2AEB0}"/>
                </a:ext>
              </a:extLst>
            </p:cNvPr>
            <p:cNvSpPr/>
            <p:nvPr/>
          </p:nvSpPr>
          <p:spPr>
            <a:xfrm>
              <a:off x="7856583" y="4421822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F9236886-2544-7107-1117-779534CF38C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62909" y="4348604"/>
              <a:ext cx="405260" cy="2256"/>
            </a:xfrm>
            <a:prstGeom prst="curvedConnector3">
              <a:avLst>
                <a:gd name="adj1" fmla="val 50000"/>
              </a:avLst>
            </a:prstGeom>
            <a:ln w="76200" cmpd="sng">
              <a:solidFill>
                <a:schemeClr val="bg1"/>
              </a:solidFill>
              <a:prstDash val="solid"/>
              <a:round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55994DA0-C381-6037-6374-07CF0235D71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273683" y="3191566"/>
              <a:ext cx="548520" cy="1362550"/>
            </a:xfrm>
            <a:prstGeom prst="curvedConnector3">
              <a:avLst>
                <a:gd name="adj1" fmla="val 50000"/>
              </a:avLst>
            </a:prstGeom>
            <a:ln w="76200" cmpd="sng">
              <a:solidFill>
                <a:schemeClr val="bg1"/>
              </a:solidFill>
              <a:prstDash val="solid"/>
              <a:round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E5199DE4-9D6E-421E-9732-7B668DDD873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105338" y="3474698"/>
              <a:ext cx="247762" cy="1"/>
            </a:xfrm>
            <a:prstGeom prst="curvedConnector3">
              <a:avLst>
                <a:gd name="adj1" fmla="val 50000"/>
              </a:avLst>
            </a:prstGeom>
            <a:ln w="76200" cmpd="sng">
              <a:solidFill>
                <a:schemeClr val="bg1"/>
              </a:solidFill>
              <a:prstDash val="solid"/>
              <a:round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CB9A896-A085-DCA6-6A72-119DC4629410}"/>
                </a:ext>
              </a:extLst>
            </p:cNvPr>
            <p:cNvSpPr/>
            <p:nvPr/>
          </p:nvSpPr>
          <p:spPr>
            <a:xfrm flipV="1">
              <a:off x="9229218" y="3600204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B1F64D7-417B-FAB2-DD2C-ABCD4106A5DD}"/>
                </a:ext>
              </a:extLst>
            </p:cNvPr>
            <p:cNvSpPr/>
            <p:nvPr/>
          </p:nvSpPr>
          <p:spPr>
            <a:xfrm flipH="1" flipV="1">
              <a:off x="9229219" y="3352441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95" name="Connector: Curved 94">
              <a:extLst>
                <a:ext uri="{FF2B5EF4-FFF2-40B4-BE49-F238E27FC236}">
                  <a16:creationId xmlns:a16="http://schemas.microsoft.com/office/drawing/2014/main" id="{468ED570-5C89-BDA8-43B3-56E959F231C3}"/>
                </a:ext>
              </a:extLst>
            </p:cNvPr>
            <p:cNvCxnSpPr>
              <a:cxnSpLocks/>
              <a:stCxn id="96" idx="1"/>
              <a:endCxn id="109" idx="4"/>
            </p:cNvCxnSpPr>
            <p:nvPr/>
          </p:nvCxnSpPr>
          <p:spPr>
            <a:xfrm rot="5400000">
              <a:off x="7662909" y="4350227"/>
              <a:ext cx="405260" cy="2256"/>
            </a:xfrm>
            <a:prstGeom prst="curvedConnector3">
              <a:avLst>
                <a:gd name="adj1" fmla="val 50000"/>
              </a:avLst>
            </a:prstGeom>
            <a:ln w="76200" cmpd="dbl">
              <a:solidFill>
                <a:schemeClr val="accent5"/>
              </a:solidFill>
              <a:prstDash val="solid"/>
              <a:round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B76EF41-8AF3-D132-39A9-635D2071BB1A}"/>
                </a:ext>
              </a:extLst>
            </p:cNvPr>
            <p:cNvSpPr/>
            <p:nvPr/>
          </p:nvSpPr>
          <p:spPr>
            <a:xfrm flipV="1">
              <a:off x="7866667" y="4148725"/>
              <a:ext cx="0" cy="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Connector: Curved 96">
              <a:extLst>
                <a:ext uri="{FF2B5EF4-FFF2-40B4-BE49-F238E27FC236}">
                  <a16:creationId xmlns:a16="http://schemas.microsoft.com/office/drawing/2014/main" id="{D3C6689B-0F52-91A3-C14D-CAB6A6448C22}"/>
                </a:ext>
              </a:extLst>
            </p:cNvPr>
            <p:cNvCxnSpPr>
              <a:cxnSpLocks/>
              <a:stCxn id="96" idx="4"/>
              <a:endCxn id="92" idx="1"/>
            </p:cNvCxnSpPr>
            <p:nvPr/>
          </p:nvCxnSpPr>
          <p:spPr>
            <a:xfrm rot="5400000" flipH="1" flipV="1">
              <a:off x="8273683" y="3193189"/>
              <a:ext cx="548520" cy="1362550"/>
            </a:xfrm>
            <a:prstGeom prst="curvedConnector3">
              <a:avLst>
                <a:gd name="adj1" fmla="val 50000"/>
              </a:avLst>
            </a:prstGeom>
            <a:ln w="76200" cmpd="dbl">
              <a:solidFill>
                <a:schemeClr val="accent5"/>
              </a:solidFill>
              <a:prstDash val="solid"/>
              <a:round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984BD1-A7CE-B851-B5AF-368FC0AE51EB}"/>
                </a:ext>
              </a:extLst>
            </p:cNvPr>
            <p:cNvSpPr/>
            <p:nvPr/>
          </p:nvSpPr>
          <p:spPr>
            <a:xfrm flipV="1">
              <a:off x="7727251" y="4553985"/>
              <a:ext cx="274320" cy="2743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Connector: Curved 92">
              <a:extLst>
                <a:ext uri="{FF2B5EF4-FFF2-40B4-BE49-F238E27FC236}">
                  <a16:creationId xmlns:a16="http://schemas.microsoft.com/office/drawing/2014/main" id="{FBB27D57-4B87-5FDF-D796-F5DFEF48ED9D}"/>
                </a:ext>
              </a:extLst>
            </p:cNvPr>
            <p:cNvCxnSpPr>
              <a:cxnSpLocks/>
              <a:stCxn id="92" idx="4"/>
              <a:endCxn id="101" idx="0"/>
            </p:cNvCxnSpPr>
            <p:nvPr/>
          </p:nvCxnSpPr>
          <p:spPr>
            <a:xfrm rot="16200000" flipV="1">
              <a:off x="9105338" y="3476321"/>
              <a:ext cx="247762" cy="1"/>
            </a:xfrm>
            <a:prstGeom prst="curvedConnector3">
              <a:avLst>
                <a:gd name="adj1" fmla="val 50000"/>
              </a:avLst>
            </a:prstGeom>
            <a:ln w="76200" cmpd="dbl">
              <a:solidFill>
                <a:schemeClr val="accent5"/>
              </a:solidFill>
              <a:prstDash val="solid"/>
              <a:round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5EE2D853-4CC6-6F1A-83C0-6183D6FF82CC}"/>
              </a:ext>
            </a:extLst>
          </p:cNvPr>
          <p:cNvCxnSpPr>
            <a:cxnSpLocks/>
          </p:cNvCxnSpPr>
          <p:nvPr/>
        </p:nvCxnSpPr>
        <p:spPr>
          <a:xfrm flipV="1">
            <a:off x="1397635" y="1691098"/>
            <a:ext cx="4997705" cy="132172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4B152524-0D25-B155-9195-DE14885BC02A}"/>
              </a:ext>
            </a:extLst>
          </p:cNvPr>
          <p:cNvCxnSpPr>
            <a:cxnSpLocks/>
          </p:cNvCxnSpPr>
          <p:nvPr/>
        </p:nvCxnSpPr>
        <p:spPr>
          <a:xfrm>
            <a:off x="1405255" y="3000118"/>
            <a:ext cx="3372756" cy="1270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35B4FD61-65C4-F361-6C04-5193CB6A412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A44900F-D2BD-8569-B937-353257443F86}"/>
              </a:ext>
            </a:extLst>
          </p:cNvPr>
          <p:cNvSpPr txBox="1"/>
          <p:nvPr/>
        </p:nvSpPr>
        <p:spPr>
          <a:xfrm>
            <a:off x="3371537" y="2617084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797C832-4571-6654-331F-271A9454CC10}"/>
              </a:ext>
            </a:extLst>
          </p:cNvPr>
          <p:cNvSpPr txBox="1"/>
          <p:nvPr/>
        </p:nvSpPr>
        <p:spPr>
          <a:xfrm>
            <a:off x="6337884" y="2617084"/>
            <a:ext cx="2478978" cy="2769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F0FAC891-AC11-F013-E25F-25D97E476604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867985" y="3022041"/>
            <a:ext cx="12586" cy="616263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6C9CB2-77CB-06D2-BC7E-7F22F1178727}"/>
              </a:ext>
            </a:extLst>
          </p:cNvPr>
          <p:cNvCxnSpPr>
            <a:cxnSpLocks/>
          </p:cNvCxnSpPr>
          <p:nvPr/>
        </p:nvCxnSpPr>
        <p:spPr>
          <a:xfrm flipV="1">
            <a:off x="5563644" y="2376629"/>
            <a:ext cx="3332593" cy="205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36EB61F-7B07-36AC-E0A9-D908A6606004}"/>
              </a:ext>
            </a:extLst>
          </p:cNvPr>
          <p:cNvSpPr/>
          <p:nvPr/>
        </p:nvSpPr>
        <p:spPr>
          <a:xfrm>
            <a:off x="7109765" y="1210660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D7837C-7F3D-F7CC-513A-E78CF24A1B9D}"/>
              </a:ext>
            </a:extLst>
          </p:cNvPr>
          <p:cNvSpPr/>
          <p:nvPr/>
        </p:nvSpPr>
        <p:spPr>
          <a:xfrm>
            <a:off x="2297830" y="2300088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191529-FF9B-B54C-1CB2-7231E46B4780}"/>
              </a:ext>
            </a:extLst>
          </p:cNvPr>
          <p:cNvSpPr/>
          <p:nvPr/>
        </p:nvSpPr>
        <p:spPr>
          <a:xfrm>
            <a:off x="5790102" y="234414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90AD75-A835-9784-186A-35B60E676AFA}"/>
              </a:ext>
            </a:extLst>
          </p:cNvPr>
          <p:cNvSpPr/>
          <p:nvPr/>
        </p:nvSpPr>
        <p:spPr>
          <a:xfrm>
            <a:off x="6476724" y="2684107"/>
            <a:ext cx="0" cy="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D8A4C4-39FD-B8E7-7A75-1835D6CD4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122" y="1644467"/>
            <a:ext cx="2634522" cy="170797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0A0C83C-C7DB-BFBA-055A-244EEAD6B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76339" y="1644467"/>
            <a:ext cx="2634522" cy="17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42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F08F55-C495-4A50-E2F1-48E3F69C0696}"/>
              </a:ext>
            </a:extLst>
          </p:cNvPr>
          <p:cNvSpPr>
            <a:spLocks/>
          </p:cNvSpPr>
          <p:nvPr/>
        </p:nvSpPr>
        <p:spPr>
          <a:xfrm>
            <a:off x="29124" y="28446"/>
            <a:ext cx="11478796" cy="2924753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05B0DB-079E-8F3C-5891-E33961C18F27}"/>
              </a:ext>
            </a:extLst>
          </p:cNvPr>
          <p:cNvSpPr>
            <a:spLocks/>
          </p:cNvSpPr>
          <p:nvPr/>
        </p:nvSpPr>
        <p:spPr>
          <a:xfrm>
            <a:off x="29124" y="3131274"/>
            <a:ext cx="11478798" cy="1386751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817CCA9F-C4DF-8530-82B7-B8565043204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91738" y="2261405"/>
            <a:ext cx="548522" cy="2005804"/>
          </a:xfrm>
          <a:prstGeom prst="curvedConnector3">
            <a:avLst>
              <a:gd name="adj1" fmla="val 50000"/>
            </a:avLst>
          </a:prstGeom>
          <a:ln w="82550" cmpd="sng">
            <a:solidFill>
              <a:schemeClr val="bg1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D0D5FF3-F02A-0AE9-C971-6438DF521CCB}"/>
              </a:ext>
            </a:extLst>
          </p:cNvPr>
          <p:cNvCxnSpPr>
            <a:cxnSpLocks/>
          </p:cNvCxnSpPr>
          <p:nvPr/>
        </p:nvCxnSpPr>
        <p:spPr>
          <a:xfrm rot="10800000">
            <a:off x="3763097" y="2411884"/>
            <a:ext cx="12700" cy="578163"/>
          </a:xfrm>
          <a:prstGeom prst="curvedConnector2">
            <a:avLst/>
          </a:prstGeom>
          <a:ln w="82550" cmpd="sng">
            <a:solidFill>
              <a:schemeClr val="bg1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1">
            <a:extLst>
              <a:ext uri="{FF2B5EF4-FFF2-40B4-BE49-F238E27FC236}">
                <a16:creationId xmlns:a16="http://schemas.microsoft.com/office/drawing/2014/main" id="{30B497AD-1AFC-AF44-96C1-C990DBFB8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50956" y="902787"/>
            <a:ext cx="2634522" cy="1707974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147CD008-A81C-0AD4-9AE9-72B1EF66693B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517194" y="2287305"/>
            <a:ext cx="510422" cy="1993218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994F87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A4F6D30-94E5-471D-75D8-20C54ABA7484}"/>
              </a:ext>
            </a:extLst>
          </p:cNvPr>
          <p:cNvSpPr>
            <a:spLocks/>
          </p:cNvSpPr>
          <p:nvPr/>
        </p:nvSpPr>
        <p:spPr>
          <a:xfrm>
            <a:off x="4214534" y="35391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73E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B2399B-493B-1281-E1B3-029950BEF3AF}"/>
              </a:ext>
            </a:extLst>
          </p:cNvPr>
          <p:cNvSpPr>
            <a:spLocks/>
          </p:cNvSpPr>
          <p:nvPr/>
        </p:nvSpPr>
        <p:spPr>
          <a:xfrm>
            <a:off x="8235956" y="3539125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1671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1898F1-CB35-1176-442F-97FAB5E82052}"/>
              </a:ext>
            </a:extLst>
          </p:cNvPr>
          <p:cNvCxnSpPr>
            <a:cxnSpLocks/>
          </p:cNvCxnSpPr>
          <p:nvPr/>
        </p:nvCxnSpPr>
        <p:spPr>
          <a:xfrm flipH="1">
            <a:off x="6290565" y="3944385"/>
            <a:ext cx="2743200" cy="15542"/>
          </a:xfrm>
          <a:prstGeom prst="straightConnector1">
            <a:avLst/>
          </a:prstGeom>
          <a:ln w="76200">
            <a:solidFill>
              <a:srgbClr val="E73E74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EAF53C-B2B5-7B83-BF48-9A2548717A74}"/>
              </a:ext>
            </a:extLst>
          </p:cNvPr>
          <p:cNvSpPr>
            <a:spLocks/>
          </p:cNvSpPr>
          <p:nvPr/>
        </p:nvSpPr>
        <p:spPr>
          <a:xfrm>
            <a:off x="193925" y="3554667"/>
            <a:ext cx="3108960" cy="822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99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CA298C-890E-40C9-B0CE-AA16E88D5EEF}"/>
              </a:ext>
            </a:extLst>
          </p:cNvPr>
          <p:cNvCxnSpPr>
            <a:cxnSpLocks/>
          </p:cNvCxnSpPr>
          <p:nvPr/>
        </p:nvCxnSpPr>
        <p:spPr>
          <a:xfrm flipH="1">
            <a:off x="2417506" y="3944385"/>
            <a:ext cx="2743200" cy="15542"/>
          </a:xfrm>
          <a:prstGeom prst="straightConnector1">
            <a:avLst/>
          </a:prstGeom>
          <a:ln w="76200">
            <a:solidFill>
              <a:srgbClr val="6699CC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5724F5C-8E8D-1920-E4B7-D84DFE948D86}"/>
              </a:ext>
            </a:extLst>
          </p:cNvPr>
          <p:cNvSpPr>
            <a:spLocks/>
          </p:cNvSpPr>
          <p:nvPr/>
        </p:nvSpPr>
        <p:spPr>
          <a:xfrm>
            <a:off x="193925" y="438860"/>
            <a:ext cx="3108960" cy="2377440"/>
          </a:xfrm>
          <a:prstGeom prst="roundRect">
            <a:avLst/>
          </a:prstGeom>
          <a:noFill/>
          <a:ln w="38100">
            <a:solidFill>
              <a:srgbClr val="1671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FA6548-272C-78FE-FBE2-6524DF302EA2}"/>
              </a:ext>
            </a:extLst>
          </p:cNvPr>
          <p:cNvSpPr>
            <a:spLocks/>
          </p:cNvSpPr>
          <p:nvPr/>
        </p:nvSpPr>
        <p:spPr>
          <a:xfrm>
            <a:off x="4214534" y="441960"/>
            <a:ext cx="3108960" cy="2377440"/>
          </a:xfrm>
          <a:prstGeom prst="roundRect">
            <a:avLst/>
          </a:prstGeom>
          <a:noFill/>
          <a:ln w="38100">
            <a:solidFill>
              <a:srgbClr val="2C9F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628797-82F3-03A1-8B89-3B5E206D4696}"/>
              </a:ext>
            </a:extLst>
          </p:cNvPr>
          <p:cNvSpPr txBox="1">
            <a:spLocks/>
          </p:cNvSpPr>
          <p:nvPr/>
        </p:nvSpPr>
        <p:spPr>
          <a:xfrm>
            <a:off x="30718" y="-1818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B320DD-1BFE-D30A-F128-2FC8A6F5C220}"/>
              </a:ext>
            </a:extLst>
          </p:cNvPr>
          <p:cNvSpPr>
            <a:spLocks/>
          </p:cNvSpPr>
          <p:nvPr/>
        </p:nvSpPr>
        <p:spPr>
          <a:xfrm>
            <a:off x="8235956" y="435510"/>
            <a:ext cx="3108960" cy="2377440"/>
          </a:xfrm>
          <a:prstGeom prst="roundRect">
            <a:avLst/>
          </a:prstGeom>
          <a:noFill/>
          <a:ln w="38100">
            <a:solidFill>
              <a:srgbClr val="E73E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433C87-AE2D-AA27-DF8C-E9C83F3A4DA2}"/>
              </a:ext>
            </a:extLst>
          </p:cNvPr>
          <p:cNvCxnSpPr>
            <a:cxnSpLocks/>
          </p:cNvCxnSpPr>
          <p:nvPr/>
        </p:nvCxnSpPr>
        <p:spPr>
          <a:xfrm>
            <a:off x="6989810" y="987518"/>
            <a:ext cx="3327035" cy="0"/>
          </a:xfrm>
          <a:prstGeom prst="straightConnector1">
            <a:avLst/>
          </a:prstGeom>
          <a:ln w="76200">
            <a:solidFill>
              <a:srgbClr val="E73E74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37C6E7-DF7C-58AB-653C-813233BC2BF3}"/>
              </a:ext>
            </a:extLst>
          </p:cNvPr>
          <p:cNvCxnSpPr>
            <a:cxnSpLocks/>
          </p:cNvCxnSpPr>
          <p:nvPr/>
        </p:nvCxnSpPr>
        <p:spPr>
          <a:xfrm>
            <a:off x="5458869" y="2271139"/>
            <a:ext cx="3253218" cy="0"/>
          </a:xfrm>
          <a:prstGeom prst="straightConnector1">
            <a:avLst/>
          </a:prstGeom>
          <a:ln w="76200">
            <a:solidFill>
              <a:srgbClr val="E73E74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F04124C7-403D-EEC8-A343-B376E8253F9A}"/>
              </a:ext>
            </a:extLst>
          </p:cNvPr>
          <p:cNvCxnSpPr>
            <a:cxnSpLocks/>
          </p:cNvCxnSpPr>
          <p:nvPr/>
        </p:nvCxnSpPr>
        <p:spPr>
          <a:xfrm rot="5400000">
            <a:off x="7558134" y="3739004"/>
            <a:ext cx="405260" cy="2256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bg1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AF7A602-934A-DE47-65C0-A50D98FACA5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68908" y="2581966"/>
            <a:ext cx="548520" cy="1362550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bg1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2A0B658-E67E-67F2-85EA-A378BA4BEEE1}"/>
              </a:ext>
            </a:extLst>
          </p:cNvPr>
          <p:cNvCxnSpPr>
            <a:cxnSpLocks/>
          </p:cNvCxnSpPr>
          <p:nvPr/>
        </p:nvCxnSpPr>
        <p:spPr>
          <a:xfrm rot="16200000" flipV="1">
            <a:off x="9000563" y="2865098"/>
            <a:ext cx="247762" cy="1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bg1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8639219E-E175-7305-A212-EA7B22B0AE14}"/>
              </a:ext>
            </a:extLst>
          </p:cNvPr>
          <p:cNvCxnSpPr>
            <a:cxnSpLocks/>
          </p:cNvCxnSpPr>
          <p:nvPr/>
        </p:nvCxnSpPr>
        <p:spPr>
          <a:xfrm rot="5400000">
            <a:off x="7558134" y="3740627"/>
            <a:ext cx="4052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994F87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FBABC91A-FD8C-7119-A870-C361B5242E4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68908" y="2583589"/>
            <a:ext cx="548520" cy="1362550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994F87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F602C3F-6E90-58B0-B85D-BD3DCB05C8C5}"/>
              </a:ext>
            </a:extLst>
          </p:cNvPr>
          <p:cNvCxnSpPr>
            <a:cxnSpLocks/>
          </p:cNvCxnSpPr>
          <p:nvPr/>
        </p:nvCxnSpPr>
        <p:spPr>
          <a:xfrm rot="16200000" flipV="1">
            <a:off x="8920195" y="2786349"/>
            <a:ext cx="408505" cy="1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994F87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00F0494-093D-3CE8-7389-88EECB62A051}"/>
              </a:ext>
            </a:extLst>
          </p:cNvPr>
          <p:cNvCxnSpPr>
            <a:cxnSpLocks/>
          </p:cNvCxnSpPr>
          <p:nvPr/>
        </p:nvCxnSpPr>
        <p:spPr>
          <a:xfrm flipV="1">
            <a:off x="1292860" y="949418"/>
            <a:ext cx="4997705" cy="1321720"/>
          </a:xfrm>
          <a:prstGeom prst="bentConnector3">
            <a:avLst>
              <a:gd name="adj1" fmla="val 49771"/>
            </a:avLst>
          </a:prstGeom>
          <a:ln w="76200">
            <a:solidFill>
              <a:srgbClr val="2C9F2C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DBADB0F-3917-959F-9C89-CE287FF0D002}"/>
              </a:ext>
            </a:extLst>
          </p:cNvPr>
          <p:cNvSpPr txBox="1">
            <a:spLocks/>
          </p:cNvSpPr>
          <p:nvPr/>
        </p:nvSpPr>
        <p:spPr>
          <a:xfrm>
            <a:off x="29124" y="30938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420E58-54FC-49BD-09FA-D8C2EF67E8CF}"/>
              </a:ext>
            </a:extLst>
          </p:cNvPr>
          <p:cNvSpPr txBox="1">
            <a:spLocks/>
          </p:cNvSpPr>
          <p:nvPr/>
        </p:nvSpPr>
        <p:spPr>
          <a:xfrm>
            <a:off x="3266762" y="1875404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497B43-F981-0515-9B82-461D940371E4}"/>
              </a:ext>
            </a:extLst>
          </p:cNvPr>
          <p:cNvSpPr txBox="1">
            <a:spLocks/>
          </p:cNvSpPr>
          <p:nvPr/>
        </p:nvSpPr>
        <p:spPr>
          <a:xfrm>
            <a:off x="6233109" y="1875404"/>
            <a:ext cx="2478978" cy="2769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pic>
        <p:nvPicPr>
          <p:cNvPr id="29" name="Picture 50">
            <a:extLst>
              <a:ext uri="{FF2B5EF4-FFF2-40B4-BE49-F238E27FC236}">
                <a16:creationId xmlns:a16="http://schemas.microsoft.com/office/drawing/2014/main" id="{5E9532F4-2F12-A1B9-CBD6-01EE881C4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0347" y="902787"/>
            <a:ext cx="2634522" cy="1707974"/>
          </a:xfrm>
          <a:prstGeom prst="rect">
            <a:avLst/>
          </a:prstGeom>
        </p:spPr>
      </p:pic>
      <p:cxnSp>
        <p:nvCxnSpPr>
          <p:cNvPr id="30" name="Connector: Elbow 145">
            <a:extLst>
              <a:ext uri="{FF2B5EF4-FFF2-40B4-BE49-F238E27FC236}">
                <a16:creationId xmlns:a16="http://schemas.microsoft.com/office/drawing/2014/main" id="{E243F44C-D726-211B-C8E0-B2485AAF120A}"/>
              </a:ext>
            </a:extLst>
          </p:cNvPr>
          <p:cNvCxnSpPr>
            <a:cxnSpLocks/>
          </p:cNvCxnSpPr>
          <p:nvPr/>
        </p:nvCxnSpPr>
        <p:spPr>
          <a:xfrm>
            <a:off x="1432719" y="2268166"/>
            <a:ext cx="3240517" cy="2973"/>
          </a:xfrm>
          <a:prstGeom prst="straightConnector1">
            <a:avLst/>
          </a:prstGeom>
          <a:ln w="76200">
            <a:solidFill>
              <a:srgbClr val="2C9F2C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9E145788-2D5B-5BA2-3D23-04E0E759C4C2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85755" y="2641839"/>
            <a:ext cx="773731" cy="0"/>
          </a:xfrm>
          <a:prstGeom prst="curvedConnector3">
            <a:avLst>
              <a:gd name="adj1" fmla="val 50000"/>
            </a:avLst>
          </a:prstGeom>
          <a:ln w="76200" cmpd="dbl">
            <a:solidFill>
              <a:srgbClr val="994F87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76188ED-4CE9-1C2F-64B4-D694AE18EB4E}"/>
              </a:ext>
            </a:extLst>
          </p:cNvPr>
          <p:cNvCxnSpPr>
            <a:cxnSpLocks/>
          </p:cNvCxnSpPr>
          <p:nvPr/>
        </p:nvCxnSpPr>
        <p:spPr>
          <a:xfrm flipV="1">
            <a:off x="5458869" y="1634949"/>
            <a:ext cx="3332593" cy="20509"/>
          </a:xfrm>
          <a:prstGeom prst="straightConnector1">
            <a:avLst/>
          </a:prstGeom>
          <a:ln w="76200">
            <a:solidFill>
              <a:srgbClr val="E73E74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52">
            <a:extLst>
              <a:ext uri="{FF2B5EF4-FFF2-40B4-BE49-F238E27FC236}">
                <a16:creationId xmlns:a16="http://schemas.microsoft.com/office/drawing/2014/main" id="{DFBA5F5C-F372-AB5C-150E-0991677B9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471564" y="902787"/>
            <a:ext cx="2634522" cy="17079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76D266F-AAEB-37D4-EB8A-9442CA170C1C}"/>
              </a:ext>
            </a:extLst>
          </p:cNvPr>
          <p:cNvSpPr txBox="1"/>
          <p:nvPr/>
        </p:nvSpPr>
        <p:spPr>
          <a:xfrm>
            <a:off x="1292860" y="5284177"/>
            <a:ext cx="3867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this version is made for printing and has all formatting elements removed</a:t>
            </a:r>
          </a:p>
        </p:txBody>
      </p:sp>
    </p:spTree>
    <p:extLst>
      <p:ext uri="{BB962C8B-B14F-4D97-AF65-F5344CB8AC3E}">
        <p14:creationId xmlns:p14="http://schemas.microsoft.com/office/powerpoint/2010/main" val="297816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8484698" cy="1325563"/>
          </a:xfrm>
        </p:spPr>
        <p:txBody>
          <a:bodyPr/>
          <a:lstStyle/>
          <a:p>
            <a:r>
              <a:rPr lang="en-US" b="1" dirty="0"/>
              <a:t>Multiple blood feeding </a:t>
            </a:r>
            <a:r>
              <a:rPr lang="en-US" dirty="0"/>
              <a:t>is common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7A87-D0B1-1556-BD61-3CC31FBB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150134"/>
            <a:ext cx="12192001" cy="570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Multiple blood feeding = feeding more than once in a single gonotrophic (reproductive) cycle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684A7F-95D2-9027-2979-7E4420E010E1}"/>
              </a:ext>
            </a:extLst>
          </p:cNvPr>
          <p:cNvGrpSpPr/>
          <p:nvPr/>
        </p:nvGrpSpPr>
        <p:grpSpPr>
          <a:xfrm>
            <a:off x="5458830" y="2140979"/>
            <a:ext cx="6463286" cy="4037445"/>
            <a:chOff x="4429324" y="2622874"/>
            <a:chExt cx="7273392" cy="454349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601E26-7B05-1E6C-48E9-B724F113B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14" r="8307" b="27572"/>
            <a:stretch/>
          </p:blipFill>
          <p:spPr>
            <a:xfrm>
              <a:off x="7919446" y="2734606"/>
              <a:ext cx="3721102" cy="3069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763B2-9F85-9CA6-504C-5EC3530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270" b="27572"/>
            <a:stretch/>
          </p:blipFill>
          <p:spPr>
            <a:xfrm>
              <a:off x="4429324" y="2734606"/>
              <a:ext cx="3491081" cy="30695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198C7-70C2-FC4D-B7B9-F299D41DB122}"/>
                </a:ext>
              </a:extLst>
            </p:cNvPr>
            <p:cNvSpPr txBox="1"/>
            <p:nvPr/>
          </p:nvSpPr>
          <p:spPr>
            <a:xfrm>
              <a:off x="4429324" y="5815593"/>
              <a:ext cx="7273392" cy="135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Frequency of blood meals ingested by </a:t>
              </a:r>
              <a:r>
                <a:rPr lang="en-US" i="1" dirty="0"/>
                <a:t>Anopheles </a:t>
              </a:r>
              <a:r>
                <a:rPr lang="en-US" i="1" dirty="0" err="1"/>
                <a:t>darlingi</a:t>
              </a:r>
              <a:r>
                <a:rPr lang="en-US" i="1" dirty="0"/>
                <a:t> </a:t>
              </a:r>
              <a:r>
                <a:rPr lang="en-US" dirty="0"/>
                <a:t>females in a single gonotrophic cycle. Numbers above bars indicate total number of blood meals.</a:t>
              </a:r>
            </a:p>
            <a:p>
              <a:pPr algn="just"/>
              <a:r>
                <a:rPr lang="en-US" dirty="0"/>
                <a:t>Modified from </a:t>
              </a:r>
              <a:r>
                <a:rPr lang="en-US" i="1" dirty="0"/>
                <a:t>de Oliveira et al. (2012) J Vector </a:t>
              </a:r>
              <a:r>
                <a:rPr lang="en-US" i="1" dirty="0" err="1"/>
                <a:t>Ecol</a:t>
              </a:r>
              <a:r>
                <a:rPr lang="en-US" i="1" dirty="0"/>
                <a:t> 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02BB-EC98-7EA9-8586-ACB87DB68914}"/>
                </a:ext>
              </a:extLst>
            </p:cNvPr>
            <p:cNvSpPr txBox="1"/>
            <p:nvPr/>
          </p:nvSpPr>
          <p:spPr>
            <a:xfrm>
              <a:off x="5165987" y="262287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D29E61-E620-04F5-4B92-17394859A076}"/>
                </a:ext>
              </a:extLst>
            </p:cNvPr>
            <p:cNvSpPr txBox="1"/>
            <p:nvPr/>
          </p:nvSpPr>
          <p:spPr>
            <a:xfrm>
              <a:off x="5645675" y="481065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BACA50-05B2-B462-E8E2-3B8D858013BB}"/>
                </a:ext>
              </a:extLst>
            </p:cNvPr>
            <p:cNvSpPr txBox="1"/>
            <p:nvPr/>
          </p:nvSpPr>
          <p:spPr>
            <a:xfrm>
              <a:off x="6150177" y="302831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C5C775-F5C8-00B6-A3EC-35CBE328663C}"/>
                </a:ext>
              </a:extLst>
            </p:cNvPr>
            <p:cNvSpPr txBox="1"/>
            <p:nvPr/>
          </p:nvSpPr>
          <p:spPr>
            <a:xfrm>
              <a:off x="6608201" y="469258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319F24-1578-C682-EFDA-100EB08317A9}"/>
                </a:ext>
              </a:extLst>
            </p:cNvPr>
            <p:cNvSpPr txBox="1"/>
            <p:nvPr/>
          </p:nvSpPr>
          <p:spPr>
            <a:xfrm>
              <a:off x="7085308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BCF47-9AE7-00CF-496A-0C8BA7A2C5AB}"/>
                </a:ext>
              </a:extLst>
            </p:cNvPr>
            <p:cNvSpPr txBox="1"/>
            <p:nvPr/>
          </p:nvSpPr>
          <p:spPr>
            <a:xfrm>
              <a:off x="7554717" y="483376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84916-B415-FBA6-9EB4-3E2966FBA9D3}"/>
                </a:ext>
              </a:extLst>
            </p:cNvPr>
            <p:cNvSpPr txBox="1"/>
            <p:nvPr/>
          </p:nvSpPr>
          <p:spPr>
            <a:xfrm>
              <a:off x="7984094" y="324433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DE6B-EB73-DCE7-6DE3-C9B5D6D89F06}"/>
                </a:ext>
              </a:extLst>
            </p:cNvPr>
            <p:cNvSpPr txBox="1"/>
            <p:nvPr/>
          </p:nvSpPr>
          <p:spPr>
            <a:xfrm>
              <a:off x="8462128" y="4623791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2CB2A-D200-B090-A074-3229E9F97DE3}"/>
                </a:ext>
              </a:extLst>
            </p:cNvPr>
            <p:cNvSpPr txBox="1"/>
            <p:nvPr/>
          </p:nvSpPr>
          <p:spPr>
            <a:xfrm>
              <a:off x="8931537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39F513-8433-F64C-FCE3-342EAAE27CDB}"/>
                </a:ext>
              </a:extLst>
            </p:cNvPr>
            <p:cNvSpPr txBox="1"/>
            <p:nvPr/>
          </p:nvSpPr>
          <p:spPr>
            <a:xfrm>
              <a:off x="10775838" y="4898733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662F4-408F-E926-6647-CC42148F77E0}"/>
                </a:ext>
              </a:extLst>
            </p:cNvPr>
            <p:cNvSpPr txBox="1"/>
            <p:nvPr/>
          </p:nvSpPr>
          <p:spPr>
            <a:xfrm>
              <a:off x="11244043" y="493100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CAB817-4EE2-03CA-E873-5423F9F1704A}"/>
                </a:ext>
              </a:extLst>
            </p:cNvPr>
            <p:cNvSpPr txBox="1"/>
            <p:nvPr/>
          </p:nvSpPr>
          <p:spPr>
            <a:xfrm>
              <a:off x="9399742" y="480511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63A34-86A3-C82F-3AF6-63FB5B0AD04E}"/>
                </a:ext>
              </a:extLst>
            </p:cNvPr>
            <p:cNvSpPr txBox="1"/>
            <p:nvPr/>
          </p:nvSpPr>
          <p:spPr>
            <a:xfrm>
              <a:off x="9829321" y="4874929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0CBA9-C02E-A044-1D56-2EC1CBF4CA51}"/>
                </a:ext>
              </a:extLst>
            </p:cNvPr>
            <p:cNvSpPr txBox="1"/>
            <p:nvPr/>
          </p:nvSpPr>
          <p:spPr>
            <a:xfrm>
              <a:off x="10307634" y="488419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D4C898-CE9D-CC23-3042-47CA9E48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7"/>
          <a:stretch/>
        </p:blipFill>
        <p:spPr>
          <a:xfrm>
            <a:off x="383985" y="2240267"/>
            <a:ext cx="3820446" cy="2737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C2E4E-D6F8-815B-97A7-0574707EF3B7}"/>
              </a:ext>
            </a:extLst>
          </p:cNvPr>
          <p:cNvSpPr txBox="1"/>
          <p:nvPr/>
        </p:nvSpPr>
        <p:spPr>
          <a:xfrm>
            <a:off x="239936" y="4980184"/>
            <a:ext cx="440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Proportion of </a:t>
            </a:r>
            <a:r>
              <a:rPr lang="en-US" i="1" dirty="0"/>
              <a:t>Anopheles gambiae </a:t>
            </a:r>
            <a:r>
              <a:rPr lang="en-US" dirty="0"/>
              <a:t>and </a:t>
            </a:r>
            <a:r>
              <a:rPr lang="en-US" i="1" dirty="0"/>
              <a:t>An. </a:t>
            </a:r>
            <a:r>
              <a:rPr lang="en-US" i="1" dirty="0" err="1"/>
              <a:t>Funestus</a:t>
            </a:r>
            <a:r>
              <a:rPr lang="en-US" i="1" dirty="0"/>
              <a:t> </a:t>
            </a:r>
            <a:r>
              <a:rPr lang="en-US" dirty="0"/>
              <a:t>mosquitoes taking an additional blood meal</a:t>
            </a:r>
            <a:endParaRPr lang="en-US" i="1" dirty="0"/>
          </a:p>
          <a:p>
            <a:pPr algn="just"/>
            <a:r>
              <a:rPr lang="en-US" dirty="0"/>
              <a:t>Modified from </a:t>
            </a:r>
            <a:r>
              <a:rPr lang="en-US" i="1" dirty="0" err="1"/>
              <a:t>Beier</a:t>
            </a:r>
            <a:r>
              <a:rPr lang="en-US" i="1" dirty="0"/>
              <a:t> (1996) J Med </a:t>
            </a:r>
            <a:r>
              <a:rPr lang="en-US" i="1" dirty="0" err="1"/>
              <a:t>Entomol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8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5B5692-8EA5-7416-8040-EA3487BA3ABD}"/>
              </a:ext>
            </a:extLst>
          </p:cNvPr>
          <p:cNvSpPr/>
          <p:nvPr/>
        </p:nvSpPr>
        <p:spPr>
          <a:xfrm>
            <a:off x="3418066" y="373376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2FB8F23-66B8-044B-187A-55B713A74F90}"/>
              </a:ext>
            </a:extLst>
          </p:cNvPr>
          <p:cNvCxnSpPr>
            <a:cxnSpLocks/>
          </p:cNvCxnSpPr>
          <p:nvPr/>
        </p:nvCxnSpPr>
        <p:spPr>
          <a:xfrm>
            <a:off x="2710513" y="4375012"/>
            <a:ext cx="566638" cy="151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0E424B4-FF23-AC0C-6FDB-7DCBB6B48506}"/>
              </a:ext>
            </a:extLst>
          </p:cNvPr>
          <p:cNvCxnSpPr>
            <a:cxnSpLocks/>
          </p:cNvCxnSpPr>
          <p:nvPr/>
        </p:nvCxnSpPr>
        <p:spPr>
          <a:xfrm flipV="1">
            <a:off x="5248666" y="118657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7ED998A-1396-D3D1-5508-F9324D4A397D}"/>
              </a:ext>
            </a:extLst>
          </p:cNvPr>
          <p:cNvGrpSpPr/>
          <p:nvPr/>
        </p:nvGrpSpPr>
        <p:grpSpPr>
          <a:xfrm>
            <a:off x="7437219" y="61376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012ADF09-761A-16EF-5EA4-830F89B5370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012ADF09-761A-16EF-5EA4-830F89B53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C26DB21-5382-4357-3626-3176738C3019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86C412-1808-5908-49FC-6E2FADC59D7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E51901EF-5BD2-89F9-2FA9-2C74AA1401C5}"/>
              </a:ext>
            </a:extLst>
          </p:cNvPr>
          <p:cNvSpPr/>
          <p:nvPr/>
        </p:nvSpPr>
        <p:spPr>
          <a:xfrm>
            <a:off x="9128112" y="408289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B1C4F7-6BCA-15C1-14C0-F3CA03F535F7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371052" y="3013854"/>
            <a:ext cx="0" cy="595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4C0BF62-3F17-EE03-C4A5-5FCCE478B682}"/>
              </a:ext>
            </a:extLst>
          </p:cNvPr>
          <p:cNvSpPr/>
          <p:nvPr/>
        </p:nvSpPr>
        <p:spPr>
          <a:xfrm>
            <a:off x="3493437" y="381500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D89894-E0BF-BFA5-C4DD-07894F70A34F}"/>
              </a:ext>
            </a:extLst>
          </p:cNvPr>
          <p:cNvSpPr/>
          <p:nvPr/>
        </p:nvSpPr>
        <p:spPr>
          <a:xfrm>
            <a:off x="4954938" y="377510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D01A1A5-246B-C1E5-71EF-8AE2FFB6AC88}"/>
              </a:ext>
            </a:extLst>
          </p:cNvPr>
          <p:cNvSpPr/>
          <p:nvPr/>
        </p:nvSpPr>
        <p:spPr>
          <a:xfrm>
            <a:off x="3353673" y="366292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A12EB0B-1155-CB89-FBF8-912B357982F0}"/>
              </a:ext>
            </a:extLst>
          </p:cNvPr>
          <p:cNvSpPr/>
          <p:nvPr/>
        </p:nvSpPr>
        <p:spPr>
          <a:xfrm>
            <a:off x="3280696" y="3609272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BC3A628-9E1A-7215-08FD-78D2FFB695F8}"/>
                  </a:ext>
                </a:extLst>
              </p:cNvPr>
              <p:cNvSpPr/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1600" b="1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BC3A628-9E1A-7215-08FD-78D2FFB69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2D47BF37-1786-A630-104F-C5A49D5F799F}"/>
              </a:ext>
            </a:extLst>
          </p:cNvPr>
          <p:cNvGrpSpPr/>
          <p:nvPr/>
        </p:nvGrpSpPr>
        <p:grpSpPr>
          <a:xfrm>
            <a:off x="3493438" y="1868226"/>
            <a:ext cx="1755228" cy="1145628"/>
            <a:chOff x="3493438" y="1090010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8649BE12-3870-7184-33C7-E55A6900439F}"/>
                    </a:ext>
                  </a:extLst>
                </p:cNvPr>
                <p:cNvSpPr/>
                <p:nvPr/>
              </p:nvSpPr>
              <p:spPr>
                <a:xfrm>
                  <a:off x="3493438" y="1090010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8649BE12-3870-7184-33C7-E55A690043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3438" y="1090010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7210C02-BE1E-1279-2CCE-D1AC2CD50FE8}"/>
                </a:ext>
              </a:extLst>
            </p:cNvPr>
            <p:cNvSpPr/>
            <p:nvPr/>
          </p:nvSpPr>
          <p:spPr>
            <a:xfrm>
              <a:off x="5248666" y="1186575"/>
              <a:ext cx="0" cy="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DE580301-180F-3724-BC24-E9EAAB3683FE}"/>
              </a:ext>
            </a:extLst>
          </p:cNvPr>
          <p:cNvSpPr/>
          <p:nvPr/>
        </p:nvSpPr>
        <p:spPr>
          <a:xfrm>
            <a:off x="7437219" y="743060"/>
            <a:ext cx="0" cy="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D36895A-7F80-D0DD-D865-1390CA82E9C3}"/>
              </a:ext>
            </a:extLst>
          </p:cNvPr>
          <p:cNvCxnSpPr>
            <a:cxnSpLocks/>
            <a:stCxn id="6" idx="1"/>
            <a:endCxn id="9" idx="0"/>
          </p:cNvCxnSpPr>
          <p:nvPr/>
        </p:nvCxnSpPr>
        <p:spPr>
          <a:xfrm rot="10800000" flipV="1">
            <a:off x="4371052" y="1186574"/>
            <a:ext cx="3066168" cy="68165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765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F0F4D-D738-3A27-DF71-98FEEA636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C84B7A-0312-35FD-96DA-2B95AB0B6199}"/>
              </a:ext>
            </a:extLst>
          </p:cNvPr>
          <p:cNvSpPr/>
          <p:nvPr/>
        </p:nvSpPr>
        <p:spPr>
          <a:xfrm>
            <a:off x="3418066" y="373376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9FB318-B119-6923-F4C4-240CF91C5FF0}"/>
              </a:ext>
            </a:extLst>
          </p:cNvPr>
          <p:cNvCxnSpPr>
            <a:cxnSpLocks/>
          </p:cNvCxnSpPr>
          <p:nvPr/>
        </p:nvCxnSpPr>
        <p:spPr>
          <a:xfrm>
            <a:off x="2710513" y="4375012"/>
            <a:ext cx="566638" cy="151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D7C8DF9-59CC-640E-1C84-3C67DD19649C}"/>
              </a:ext>
            </a:extLst>
          </p:cNvPr>
          <p:cNvCxnSpPr>
            <a:cxnSpLocks/>
          </p:cNvCxnSpPr>
          <p:nvPr/>
        </p:nvCxnSpPr>
        <p:spPr>
          <a:xfrm flipV="1">
            <a:off x="5248666" y="118657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20B38B-2192-D80D-AE25-A317C869020C}"/>
              </a:ext>
            </a:extLst>
          </p:cNvPr>
          <p:cNvGrpSpPr/>
          <p:nvPr/>
        </p:nvGrpSpPr>
        <p:grpSpPr>
          <a:xfrm>
            <a:off x="7437219" y="61376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72989133-37F7-ADD8-DB5B-FEAC903923AE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72989133-37F7-ADD8-DB5B-FEAC903923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E27C3B-988E-4035-9261-6E5A08984718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086BCF-9868-1DED-2170-F97295066436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9728662-BEF3-EA1E-54A5-8F67E7FADC11}"/>
                  </a:ext>
                </a:extLst>
              </p:cNvPr>
              <p:cNvSpPr/>
              <p:nvPr/>
            </p:nvSpPr>
            <p:spPr>
              <a:xfrm>
                <a:off x="3493438" y="61376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9728662-BEF3-EA1E-54A5-8F67E7FAD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61376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7175591A-40FE-89C0-F690-690041024979}"/>
              </a:ext>
            </a:extLst>
          </p:cNvPr>
          <p:cNvSpPr/>
          <p:nvPr/>
        </p:nvSpPr>
        <p:spPr>
          <a:xfrm>
            <a:off x="9128112" y="408289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AD98A6-BF65-2525-31B9-B44073EC1009}"/>
              </a:ext>
            </a:extLst>
          </p:cNvPr>
          <p:cNvCxnSpPr>
            <a:cxnSpLocks/>
            <a:stCxn id="18" idx="1"/>
            <a:endCxn id="21" idx="3"/>
          </p:cNvCxnSpPr>
          <p:nvPr/>
        </p:nvCxnSpPr>
        <p:spPr>
          <a:xfrm flipH="1" flipV="1">
            <a:off x="5248666" y="1186574"/>
            <a:ext cx="21885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BD926C8-A29E-FAAA-496E-B0D2D3636BDF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4371052" y="1759388"/>
            <a:ext cx="0" cy="18498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426C11D-ABF2-0B8F-8F70-EBF63ECCCA97}"/>
              </a:ext>
            </a:extLst>
          </p:cNvPr>
          <p:cNvSpPr/>
          <p:nvPr/>
        </p:nvSpPr>
        <p:spPr>
          <a:xfrm>
            <a:off x="3493437" y="381500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022E353-8223-FAE4-4877-F8EBB95C0B70}"/>
              </a:ext>
            </a:extLst>
          </p:cNvPr>
          <p:cNvSpPr/>
          <p:nvPr/>
        </p:nvSpPr>
        <p:spPr>
          <a:xfrm>
            <a:off x="4954938" y="377510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B7B5EBF-4150-B5F0-8BDF-74B01DA704A1}"/>
              </a:ext>
            </a:extLst>
          </p:cNvPr>
          <p:cNvSpPr/>
          <p:nvPr/>
        </p:nvSpPr>
        <p:spPr>
          <a:xfrm>
            <a:off x="3353673" y="366292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18F6BC2-B939-6D7F-A825-DC44FC7AADC5}"/>
              </a:ext>
            </a:extLst>
          </p:cNvPr>
          <p:cNvSpPr/>
          <p:nvPr/>
        </p:nvSpPr>
        <p:spPr>
          <a:xfrm>
            <a:off x="3280696" y="3609272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DA80999-F4B8-FF9A-69A7-7D9E56F7DE24}"/>
                  </a:ext>
                </a:extLst>
              </p:cNvPr>
              <p:cNvSpPr/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1600" b="1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DA80999-F4B8-FF9A-69A7-7D9E56F7D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38" y="3802198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932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6E5EE-70FF-5B0A-32C0-9F99E1D016B6}"/>
                  </a:ext>
                </a:extLst>
              </p:cNvPr>
              <p:cNvSpPr txBox="1"/>
              <p:nvPr/>
            </p:nvSpPr>
            <p:spPr>
              <a:xfrm>
                <a:off x="4496729" y="3437807"/>
                <a:ext cx="1820477" cy="9092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acc>
                        <m:accPr>
                          <m:chr m:val="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6E5EE-70FF-5B0A-32C0-9F99E1D01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29" y="3437807"/>
                <a:ext cx="1820477" cy="909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A0D6B3-BF21-796E-37AF-B0CF537F9EC7}"/>
              </a:ext>
            </a:extLst>
          </p:cNvPr>
          <p:cNvSpPr>
            <a:spLocks/>
          </p:cNvSpPr>
          <p:nvPr/>
        </p:nvSpPr>
        <p:spPr>
          <a:xfrm>
            <a:off x="6308023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  <a:br>
              <a:rPr lang="en-US" sz="2000" b="1" dirty="0">
                <a:solidFill>
                  <a:sysClr val="windowText" lastClr="000000"/>
                </a:solidFill>
              </a:rPr>
            </a:br>
            <a:r>
              <a:rPr lang="en-US" sz="2000" b="1" dirty="0">
                <a:solidFill>
                  <a:sysClr val="windowText" lastClr="000000"/>
                </a:solidFill>
              </a:rPr>
              <a:t>Contacted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007157" y="3633223"/>
            <a:ext cx="680595" cy="381493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>
            <a:spLocks/>
          </p:cNvSpPr>
          <p:nvPr/>
        </p:nvSpPr>
        <p:spPr>
          <a:xfrm>
            <a:off x="3303760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>
            <a:spLocks/>
          </p:cNvSpPr>
          <p:nvPr/>
        </p:nvSpPr>
        <p:spPr>
          <a:xfrm>
            <a:off x="9312286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5934500" y="519960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rot="316737" flipH="1">
            <a:off x="4156708" y="348367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31118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6070036" y="441536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7601108" y="1780116"/>
            <a:ext cx="1104172" cy="4166315"/>
          </a:xfrm>
          <a:prstGeom prst="curvedConnector3">
            <a:avLst>
              <a:gd name="adj1" fmla="val 66238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5914710" y="53423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10035754" y="3110587"/>
            <a:ext cx="401196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3129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22062" y="2562973"/>
            <a:ext cx="2422878" cy="545120"/>
          </a:xfrm>
          <a:prstGeom prst="bentConnector3">
            <a:avLst>
              <a:gd name="adj1" fmla="val 6480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0"/>
            <a:endCxn id="64" idx="4"/>
          </p:cNvCxnSpPr>
          <p:nvPr/>
        </p:nvCxnSpPr>
        <p:spPr>
          <a:xfrm flipV="1">
            <a:off x="4156707" y="3108092"/>
            <a:ext cx="1" cy="375579"/>
          </a:xfrm>
          <a:prstGeom prst="straightConnector1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28CBD-1487-6DFB-787E-8CB07BA57AC4}"/>
                  </a:ext>
                </a:extLst>
              </p:cNvPr>
              <p:cNvSpPr txBox="1"/>
              <p:nvPr/>
            </p:nvSpPr>
            <p:spPr>
              <a:xfrm>
                <a:off x="5628849" y="7742971"/>
                <a:ext cx="2603213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4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28CBD-1487-6DFB-787E-8CB07BA57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849" y="7742971"/>
                <a:ext cx="260321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C6D27-CD86-56B1-B980-CFEA637BC467}"/>
                  </a:ext>
                </a:extLst>
              </p:cNvPr>
              <p:cNvSpPr txBox="1"/>
              <p:nvPr/>
            </p:nvSpPr>
            <p:spPr>
              <a:xfrm>
                <a:off x="4876171" y="5516013"/>
                <a:ext cx="2042809" cy="5282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C6D27-CD86-56B1-B980-CFEA637BC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171" y="5516013"/>
                <a:ext cx="2042809" cy="528286"/>
              </a:xfrm>
              <a:prstGeom prst="rect">
                <a:avLst/>
              </a:prstGeom>
              <a:blipFill>
                <a:blip r:embed="rId6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>
            <a:spLocks/>
          </p:cNvSpPr>
          <p:nvPr/>
        </p:nvSpPr>
        <p:spPr>
          <a:xfrm>
            <a:off x="299497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150526" y="5348265"/>
            <a:ext cx="156362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8E09A-7AAA-E40D-85A1-79A0F239597F}"/>
              </a:ext>
            </a:extLst>
          </p:cNvPr>
          <p:cNvSpPr txBox="1"/>
          <p:nvPr/>
        </p:nvSpPr>
        <p:spPr>
          <a:xfrm>
            <a:off x="4318512" y="107576"/>
            <a:ext cx="787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 1: the probability that </a:t>
            </a:r>
            <a:r>
              <a:rPr lang="en-US" dirty="0">
                <a:sym typeface="Wingdings" panose="05000000000000000000" pitchFamily="2" charset="2"/>
              </a:rPr>
              <a:t>the contacted host has gone from infected to recovered in the </a:t>
            </a:r>
            <a:r>
              <a:rPr lang="en-US" dirty="0"/>
              <a:t>time the mosquito goes from Q </a:t>
            </a:r>
            <a:r>
              <a:rPr lang="en-US" dirty="0">
                <a:sym typeface="Wingdings" panose="05000000000000000000" pitchFamily="2" charset="2"/>
              </a:rPr>
              <a:t> G is negligible.</a:t>
            </a:r>
          </a:p>
          <a:p>
            <a:endParaRPr lang="en-US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 flipV="1">
            <a:off x="5191494" y="5348265"/>
            <a:ext cx="156322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56C456-9FC5-637A-E1A5-9F9BB52E28DF}"/>
              </a:ext>
            </a:extLst>
          </p:cNvPr>
          <p:cNvCxnSpPr>
            <a:cxnSpLocks/>
          </p:cNvCxnSpPr>
          <p:nvPr/>
        </p:nvCxnSpPr>
        <p:spPr>
          <a:xfrm flipH="1" flipV="1">
            <a:off x="8232062" y="5348265"/>
            <a:ext cx="1563225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F59CE2E-0C9C-8DD8-F92D-9B7EE92702EE}"/>
              </a:ext>
            </a:extLst>
          </p:cNvPr>
          <p:cNvCxnSpPr>
            <a:cxnSpLocks/>
            <a:stCxn id="10" idx="2"/>
            <a:endCxn id="75" idx="2"/>
          </p:cNvCxnSpPr>
          <p:nvPr/>
        </p:nvCxnSpPr>
        <p:spPr>
          <a:xfrm rot="16200000" flipH="1">
            <a:off x="9044594" y="5039575"/>
            <a:ext cx="12700" cy="3004263"/>
          </a:xfrm>
          <a:prstGeom prst="curvedConnector3">
            <a:avLst>
              <a:gd name="adj1" fmla="val 1800000"/>
            </a:avLst>
          </a:prstGeom>
          <a:ln w="76200">
            <a:solidFill>
              <a:srgbClr val="FF8F8F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0D8895E-DB85-80C1-583D-4DD07B437369}"/>
              </a:ext>
            </a:extLst>
          </p:cNvPr>
          <p:cNvSpPr txBox="1"/>
          <p:nvPr/>
        </p:nvSpPr>
        <p:spPr>
          <a:xfrm>
            <a:off x="8721429" y="63810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????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0"/>
            <a:endCxn id="109" idx="4"/>
          </p:cNvCxnSpPr>
          <p:nvPr/>
        </p:nvCxnSpPr>
        <p:spPr>
          <a:xfrm rot="5400000">
            <a:off x="5606565" y="4878832"/>
            <a:ext cx="926944" cy="0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177C5-58E9-764C-9014-C176CBBC0702}"/>
                  </a:ext>
                </a:extLst>
              </p:cNvPr>
              <p:cNvSpPr txBox="1"/>
              <p:nvPr/>
            </p:nvSpPr>
            <p:spPr>
              <a:xfrm>
                <a:off x="8744274" y="4888819"/>
                <a:ext cx="581025" cy="406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177C5-58E9-764C-9014-C176CBBC0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274" y="4888819"/>
                <a:ext cx="581025" cy="406522"/>
              </a:xfrm>
              <a:prstGeom prst="rect">
                <a:avLst/>
              </a:prstGeom>
              <a:blipFill>
                <a:blip r:embed="rId7"/>
                <a:stretch>
                  <a:fillRect t="-1493" r="-3125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483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EFE5FC-03DD-7561-87AC-CF2951F01FFF}"/>
              </a:ext>
            </a:extLst>
          </p:cNvPr>
          <p:cNvSpPr>
            <a:spLocks/>
          </p:cNvSpPr>
          <p:nvPr/>
        </p:nvSpPr>
        <p:spPr>
          <a:xfrm>
            <a:off x="8339120" y="4155840"/>
            <a:ext cx="1676907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Contacted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56927"/>
            <a:ext cx="184378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5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7C205-2ED7-0B1C-7986-120EC90E7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591671"/>
            <a:ext cx="5157787" cy="823912"/>
          </a:xfrm>
        </p:spPr>
        <p:txBody>
          <a:bodyPr>
            <a:normAutofit/>
          </a:bodyPr>
          <a:lstStyle/>
          <a:p>
            <a:r>
              <a:rPr lang="en-US" sz="2000" dirty="0"/>
              <a:t>How does a </a:t>
            </a:r>
            <a:r>
              <a:rPr lang="en-US" sz="2000" u="sng" dirty="0"/>
              <a:t>mosquito</a:t>
            </a:r>
            <a:r>
              <a:rPr lang="en-US" sz="2000" dirty="0"/>
              <a:t> become infected?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B0CEFB6-96D0-F106-1594-6E65F34B83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938213" y="1415583"/>
                <a:ext cx="5157787" cy="536575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It successfully locates a host, then lands on it, then probes, then begins ingesting</a:t>
                </a:r>
              </a:p>
              <a:p>
                <a:pPr lvl="1"/>
                <a:r>
                  <a:rPr lang="en-US" sz="1400" dirty="0"/>
                  <a:t>Equivalent to being in compartment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The probability of locating a host may be density-dependent</a:t>
                </a:r>
              </a:p>
              <a:p>
                <a:r>
                  <a:rPr lang="en-US" sz="1800" dirty="0"/>
                  <a:t>The host is infectious</a:t>
                </a:r>
              </a:p>
              <a:p>
                <a:pPr lvl="1"/>
                <a:r>
                  <a:rPr lang="en-US" sz="1400" dirty="0"/>
                  <a:t>Probability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This can be determined at the point of probing. The probability that the host has transitioned from infected to recovered over this short period is negligible. </a:t>
                </a:r>
              </a:p>
              <a:p>
                <a:r>
                  <a:rPr lang="en-US" sz="1800" dirty="0"/>
                  <a:t>The infection takes hold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B0CEFB6-96D0-F106-1594-6E65F34B8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938213" y="1415583"/>
                <a:ext cx="5157787" cy="5365751"/>
              </a:xfrm>
              <a:blipFill>
                <a:blip r:embed="rId2"/>
                <a:stretch>
                  <a:fillRect l="-827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B7D5DA-E400-84E2-B96D-D7E668A3F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625" y="591671"/>
            <a:ext cx="5183188" cy="823912"/>
          </a:xfrm>
        </p:spPr>
        <p:txBody>
          <a:bodyPr>
            <a:normAutofit/>
          </a:bodyPr>
          <a:lstStyle/>
          <a:p>
            <a:r>
              <a:rPr lang="en-US" sz="2000" dirty="0"/>
              <a:t>How does a </a:t>
            </a:r>
            <a:r>
              <a:rPr lang="en-US" sz="2000" u="sng" dirty="0"/>
              <a:t>human</a:t>
            </a:r>
            <a:r>
              <a:rPr lang="en-US" sz="2000" dirty="0"/>
              <a:t> become infected?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87B576E-96BC-4F70-C26C-3B69EE7948C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270625" y="1415583"/>
                <a:ext cx="5183188" cy="536575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 mosquito successfully locates</a:t>
                </a:r>
              </a:p>
              <a:p>
                <a:pPr lvl="1"/>
                <a:r>
                  <a:rPr lang="en-US" sz="1400" dirty="0"/>
                  <a:t>This probability may be density-dependent or it could be inevitable</a:t>
                </a:r>
              </a:p>
              <a:p>
                <a:r>
                  <a:rPr lang="en-US" sz="1800" dirty="0"/>
                  <a:t>The mosquito successfully lands on it and begins probing</a:t>
                </a:r>
              </a:p>
              <a:p>
                <a:pPr lvl="1"/>
                <a:r>
                  <a:rPr lang="en-US" sz="1400" dirty="0"/>
                  <a:t>The probability the mosquito is in this stage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? because we know it’s made it past the questing stage.</a:t>
                </a:r>
              </a:p>
              <a:p>
                <a:r>
                  <a:rPr lang="en-US" sz="1800" dirty="0"/>
                  <a:t>The probing mosquito is infectious</a:t>
                </a:r>
              </a:p>
              <a:p>
                <a:pPr lvl="1"/>
                <a:r>
                  <a:rPr lang="en-US" sz="1400" dirty="0"/>
                  <a:t>Probability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Do we need to keep track of whether the mosquito is infectious at the point of location? Or can we take the baseline probability that the mosquito is infectious?</a:t>
                </a:r>
              </a:p>
              <a:p>
                <a:r>
                  <a:rPr lang="en-US" sz="1800" dirty="0"/>
                  <a:t>The infection takes hold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87B576E-96BC-4F70-C26C-3B69EE794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270625" y="1415583"/>
                <a:ext cx="5183188" cy="5365751"/>
              </a:xfrm>
              <a:blipFill>
                <a:blip r:embed="rId3"/>
                <a:stretch>
                  <a:fillRect l="-824" t="-1023" r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9E2AC6-2EDC-5DED-CCD4-914975E68C40}"/>
                  </a:ext>
                </a:extLst>
              </p:cNvPr>
              <p:cNvSpPr txBox="1"/>
              <p:nvPr/>
            </p:nvSpPr>
            <p:spPr>
              <a:xfrm>
                <a:off x="738187" y="5007138"/>
                <a:ext cx="3809999" cy="13403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9E2AC6-2EDC-5DED-CCD4-914975E68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7" y="5007138"/>
                <a:ext cx="3809999" cy="1340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387DDF-E5B3-B89E-AAE1-A0164D46CC87}"/>
                  </a:ext>
                </a:extLst>
              </p:cNvPr>
              <p:cNvSpPr txBox="1"/>
              <p:nvPr/>
            </p:nvSpPr>
            <p:spPr>
              <a:xfrm>
                <a:off x="5373688" y="5310489"/>
                <a:ext cx="6704011" cy="6737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contacted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×"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387DDF-E5B3-B89E-AAE1-A0164D46C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688" y="5310489"/>
                <a:ext cx="6704011" cy="6737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788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8E0BE-E2C0-ABA7-407D-5875100AC5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makes sense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contacted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8E0BE-E2C0-ABA7-407D-5875100AC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3B28E-247E-AB63-C21A-CFA8F63671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This could be considered the proportion of hosts contacted by mosquitoes at any point in time. </a:t>
                </a:r>
              </a:p>
              <a:p>
                <a:r>
                  <a:rPr lang="en-US" sz="2400" dirty="0"/>
                  <a:t>Difficult to determine because host-mosquito contact isn’t one-to-one.</a:t>
                </a:r>
              </a:p>
              <a:p>
                <a:r>
                  <a:rPr lang="en-US" sz="2400" dirty="0" err="1"/>
                  <a:t>Chitnis</a:t>
                </a:r>
                <a:r>
                  <a:rPr lang="en-US" sz="2400" dirty="0"/>
                  <a:t>’ formulation for contact rates might give a reasonable form</a:t>
                </a:r>
              </a:p>
              <a:p>
                <a:pPr lvl="1"/>
                <a:r>
                  <a:rPr lang="en-US" sz="2000" dirty="0"/>
                  <a:t>Maximum bites per time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Bites per time per human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den>
                        </m:f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b="0" dirty="0"/>
                  <a:t>Proportion of humans being bitten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400" dirty="0"/>
                  <a:t>For the Ross-MacDonald formulation (which is 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/>
                  <a:t>) the probability is equal to zero?</a:t>
                </a: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3B28E-247E-AB63-C21A-CFA8F6367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 t="-210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829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>
            <a:extLst>
              <a:ext uri="{FF2B5EF4-FFF2-40B4-BE49-F238E27FC236}">
                <a16:creationId xmlns:a16="http://schemas.microsoft.com/office/drawing/2014/main" id="{F2FFB5C0-B78B-0854-B22D-A08D8B29155F}"/>
              </a:ext>
            </a:extLst>
          </p:cNvPr>
          <p:cNvSpPr/>
          <p:nvPr/>
        </p:nvSpPr>
        <p:spPr>
          <a:xfrm flipV="1">
            <a:off x="751713" y="216520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A81BB0-A997-6AB2-F88E-60425A72C2FD}"/>
              </a:ext>
            </a:extLst>
          </p:cNvPr>
          <p:cNvSpPr/>
          <p:nvPr/>
        </p:nvSpPr>
        <p:spPr>
          <a:xfrm>
            <a:off x="700841" y="1066508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Uncontacted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BCC80D-CC4B-8184-367C-2A9E2A2E80CF}"/>
              </a:ext>
            </a:extLst>
          </p:cNvPr>
          <p:cNvSpPr/>
          <p:nvPr/>
        </p:nvSpPr>
        <p:spPr>
          <a:xfrm>
            <a:off x="2951663" y="2122576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located it, is landing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3F1DC7-F609-B582-37C8-FF754A9B2B9C}"/>
              </a:ext>
            </a:extLst>
          </p:cNvPr>
          <p:cNvSpPr/>
          <p:nvPr/>
        </p:nvSpPr>
        <p:spPr>
          <a:xfrm>
            <a:off x="5575710" y="3178644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landed on it, is probing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5778B1-5251-0EC1-7940-A8D01345EB46}"/>
              </a:ext>
            </a:extLst>
          </p:cNvPr>
          <p:cNvSpPr/>
          <p:nvPr/>
        </p:nvSpPr>
        <p:spPr>
          <a:xfrm>
            <a:off x="7910876" y="4224464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probed it, is ingesting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F9512C45-E1FD-AF77-7780-DC88C895389A}"/>
              </a:ext>
            </a:extLst>
          </p:cNvPr>
          <p:cNvCxnSpPr>
            <a:cxnSpLocks/>
            <a:stCxn id="3" idx="3"/>
            <a:endCxn id="4" idx="0"/>
          </p:cNvCxnSpPr>
          <p:nvPr/>
        </p:nvCxnSpPr>
        <p:spPr>
          <a:xfrm>
            <a:off x="4706891" y="2695390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2255BF6-2CDE-99AD-0779-99D89B45F50F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>
            <a:off x="2456069" y="1639322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97359E7-F1C4-8439-E9EC-3332E29FFC7C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7330938" y="3751458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9C32A3B-67DC-2FDE-7C13-083BDC18761D}"/>
              </a:ext>
            </a:extLst>
          </p:cNvPr>
          <p:cNvCxnSpPr>
            <a:cxnSpLocks/>
            <a:stCxn id="3" idx="1"/>
            <a:endCxn id="45" idx="1"/>
          </p:cNvCxnSpPr>
          <p:nvPr/>
        </p:nvCxnSpPr>
        <p:spPr>
          <a:xfrm rot="10800000">
            <a:off x="751713" y="2165200"/>
            <a:ext cx="2199950" cy="53019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B4E9A2C-AACE-12CF-8C93-058923D4366B}"/>
              </a:ext>
            </a:extLst>
          </p:cNvPr>
          <p:cNvCxnSpPr>
            <a:cxnSpLocks/>
            <a:stCxn id="4" idx="1"/>
            <a:endCxn id="23" idx="2"/>
          </p:cNvCxnSpPr>
          <p:nvPr/>
        </p:nvCxnSpPr>
        <p:spPr>
          <a:xfrm rot="10800000">
            <a:off x="3331292" y="3282582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DFB3C1B-EFFC-45F2-3220-936D510A44BC}"/>
              </a:ext>
            </a:extLst>
          </p:cNvPr>
          <p:cNvCxnSpPr>
            <a:cxnSpLocks/>
            <a:stCxn id="4" idx="2"/>
            <a:endCxn id="45" idx="1"/>
          </p:cNvCxnSpPr>
          <p:nvPr/>
        </p:nvCxnSpPr>
        <p:spPr>
          <a:xfrm rot="5400000" flipH="1">
            <a:off x="2522983" y="393931"/>
            <a:ext cx="2159072" cy="5701611"/>
          </a:xfrm>
          <a:prstGeom prst="bentConnector3">
            <a:avLst>
              <a:gd name="adj1" fmla="val -105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C91FB5A-56F9-3E95-2C66-87E9D4053804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>
            <a:off x="3331293" y="3282582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9CBADD8-E49E-014C-F58F-9B83225FC8DA}"/>
              </a:ext>
            </a:extLst>
          </p:cNvPr>
          <p:cNvCxnSpPr>
            <a:cxnSpLocks/>
            <a:stCxn id="5" idx="2"/>
            <a:endCxn id="45" idx="1"/>
          </p:cNvCxnSpPr>
          <p:nvPr/>
        </p:nvCxnSpPr>
        <p:spPr>
          <a:xfrm rot="5400000" flipH="1">
            <a:off x="3167656" y="-250742"/>
            <a:ext cx="3204892" cy="8036777"/>
          </a:xfrm>
          <a:prstGeom prst="bentConnector3">
            <a:avLst>
              <a:gd name="adj1" fmla="val -713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C410C9-C211-4506-D41B-1C995E7BCC43}"/>
                  </a:ext>
                </a:extLst>
              </p:cNvPr>
              <p:cNvSpPr txBox="1"/>
              <p:nvPr/>
            </p:nvSpPr>
            <p:spPr>
              <a:xfrm>
                <a:off x="2586730" y="1226055"/>
                <a:ext cx="875221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C410C9-C211-4506-D41B-1C995E7BC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730" y="1226055"/>
                <a:ext cx="875221" cy="388889"/>
              </a:xfrm>
              <a:prstGeom prst="rect">
                <a:avLst/>
              </a:prstGeom>
              <a:blipFill>
                <a:blip r:embed="rId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43B77-BE52-A55B-12A4-EC54E0C94FEC}"/>
                  </a:ext>
                </a:extLst>
              </p:cNvPr>
              <p:cNvSpPr txBox="1"/>
              <p:nvPr/>
            </p:nvSpPr>
            <p:spPr>
              <a:xfrm>
                <a:off x="5062095" y="2307243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43B77-BE52-A55B-12A4-EC54E0C94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095" y="2307243"/>
                <a:ext cx="924217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41F080-29CE-1C3C-187E-270B52792C63}"/>
                  </a:ext>
                </a:extLst>
              </p:cNvPr>
              <p:cNvSpPr txBox="1"/>
              <p:nvPr/>
            </p:nvSpPr>
            <p:spPr>
              <a:xfrm>
                <a:off x="7594064" y="3325165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41F080-29CE-1C3C-187E-270B52792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64" y="3325165"/>
                <a:ext cx="924217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062F75-21CE-81DD-A5B4-ED467718AA08}"/>
                  </a:ext>
                </a:extLst>
              </p:cNvPr>
              <p:cNvSpPr txBox="1"/>
              <p:nvPr/>
            </p:nvSpPr>
            <p:spPr>
              <a:xfrm>
                <a:off x="740980" y="5199805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062F75-21CE-81DD-A5B4-ED467718A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80" y="5199805"/>
                <a:ext cx="1671676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5A99A-07C7-F094-44BF-EB3DDC18B527}"/>
                  </a:ext>
                </a:extLst>
              </p:cNvPr>
              <p:cNvSpPr txBox="1"/>
              <p:nvPr/>
            </p:nvSpPr>
            <p:spPr>
              <a:xfrm>
                <a:off x="740980" y="230096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5A99A-07C7-F094-44BF-EB3DDC18B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80" y="2300968"/>
                <a:ext cx="1560544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BCAB3B-18BF-52C0-A52F-07970CE1EDC2}"/>
                  </a:ext>
                </a:extLst>
              </p:cNvPr>
              <p:cNvSpPr txBox="1"/>
              <p:nvPr/>
            </p:nvSpPr>
            <p:spPr>
              <a:xfrm>
                <a:off x="796546" y="417910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BCAB3B-18BF-52C0-A52F-07970CE1E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46" y="4179103"/>
                <a:ext cx="1560544" cy="369332"/>
              </a:xfrm>
              <a:prstGeom prst="rect">
                <a:avLst/>
              </a:prstGeom>
              <a:blipFill>
                <a:blip r:embed="rId7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8A4098-9DB8-7157-93B7-D4A923C194F5}"/>
                  </a:ext>
                </a:extLst>
              </p:cNvPr>
              <p:cNvSpPr txBox="1"/>
              <p:nvPr/>
            </p:nvSpPr>
            <p:spPr>
              <a:xfrm>
                <a:off x="3331290" y="4807527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8A4098-9DB8-7157-93B7-D4A923C19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90" y="4807527"/>
                <a:ext cx="216727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2FF99-73E4-5F23-17DB-033DB8795AF7}"/>
                  </a:ext>
                </a:extLst>
              </p:cNvPr>
              <p:cNvSpPr txBox="1"/>
              <p:nvPr/>
            </p:nvSpPr>
            <p:spPr>
              <a:xfrm>
                <a:off x="3331290" y="3387142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2FF99-73E4-5F23-17DB-033DB8795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90" y="3387142"/>
                <a:ext cx="2181251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49BE9518-9033-9C0F-D2B1-1EAA55DD79E3}"/>
              </a:ext>
            </a:extLst>
          </p:cNvPr>
          <p:cNvSpPr/>
          <p:nvPr/>
        </p:nvSpPr>
        <p:spPr>
          <a:xfrm>
            <a:off x="2880578" y="2893693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7FC9C6-D881-8BCE-7083-867C5F246A82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85" y="1639322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8">
            <a:extLst>
              <a:ext uri="{FF2B5EF4-FFF2-40B4-BE49-F238E27FC236}">
                <a16:creationId xmlns:a16="http://schemas.microsoft.com/office/drawing/2014/main" id="{025B9DAD-E829-B57F-0556-F40A1A2AE65C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1413861" y="786550"/>
            <a:ext cx="164594" cy="2799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E4E10D-6D95-7F0F-D7A5-16B22762A95F}"/>
              </a:ext>
            </a:extLst>
          </p:cNvPr>
          <p:cNvSpPr txBox="1"/>
          <p:nvPr/>
        </p:nvSpPr>
        <p:spPr>
          <a:xfrm>
            <a:off x="0" y="-3262"/>
            <a:ext cx="382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host side of things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95D1C7D-4C7E-349F-0B8C-B6760E42F69A}"/>
              </a:ext>
            </a:extLst>
          </p:cNvPr>
          <p:cNvSpPr/>
          <p:nvPr/>
        </p:nvSpPr>
        <p:spPr>
          <a:xfrm>
            <a:off x="2607166" y="786550"/>
            <a:ext cx="7639919" cy="53820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Contacted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867D031-5C34-D67D-941D-E81709B9C036}"/>
              </a:ext>
            </a:extLst>
          </p:cNvPr>
          <p:cNvCxnSpPr>
            <a:cxnSpLocks/>
            <a:stCxn id="5" idx="3"/>
            <a:endCxn id="45" idx="2"/>
          </p:cNvCxnSpPr>
          <p:nvPr/>
        </p:nvCxnSpPr>
        <p:spPr>
          <a:xfrm flipH="1" flipV="1">
            <a:off x="751713" y="2165199"/>
            <a:ext cx="8914391" cy="2632079"/>
          </a:xfrm>
          <a:prstGeom prst="bentConnector5">
            <a:avLst>
              <a:gd name="adj1" fmla="val -2564"/>
              <a:gd name="adj2" fmla="val -71568"/>
              <a:gd name="adj3" fmla="val 1025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914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3616158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331786" y="1282855"/>
            <a:ext cx="2563713" cy="2333303"/>
          </a:xfrm>
          <a:prstGeom prst="bentConnector3">
            <a:avLst>
              <a:gd name="adj1" fmla="val 1160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7140270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4576558" y="710040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Resting stage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808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454172" y="1855668"/>
            <a:ext cx="0" cy="1187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F43DEF-AFDC-C159-4F0C-D3DFA5B49D1A}"/>
              </a:ext>
            </a:extLst>
          </p:cNvPr>
          <p:cNvGrpSpPr/>
          <p:nvPr/>
        </p:nvGrpSpPr>
        <p:grpSpPr>
          <a:xfrm>
            <a:off x="4576557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ADAF0E2-3111-F208-E2EC-454B13EA886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US" sz="32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Biting stage</a:t>
                  </a:r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ADAF0E2-3111-F208-E2EC-454B13EA88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41D8810-72B6-FB1C-3D54-6C43B0DBFD78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A646B92-7DF7-991C-7281-6CCC621C27DD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C7EEEE-27C3-26C9-42BB-3B2461F4B5CF}"/>
              </a:ext>
            </a:extLst>
          </p:cNvPr>
          <p:cNvGrpSpPr/>
          <p:nvPr/>
        </p:nvGrpSpPr>
        <p:grpSpPr>
          <a:xfrm>
            <a:off x="2038404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7C0B455-E990-F450-0FE3-DF89F1F26347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7C0B455-E990-F450-0FE3-DF89F1F263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372A49-F44B-1832-A012-98D797D3F8B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A0DEC88-8284-DEB3-6769-A1E61C1AE2F2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096B5C-4956-D06F-A9F3-050D7882B00D}"/>
                  </a:ext>
                </a:extLst>
              </p:cNvPr>
              <p:cNvSpPr txBox="1"/>
              <p:nvPr/>
            </p:nvSpPr>
            <p:spPr>
              <a:xfrm>
                <a:off x="7382479" y="3092180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096B5C-4956-D06F-A9F3-050D7882B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479" y="3092180"/>
                <a:ext cx="980076" cy="416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31FD4D-779A-495E-D711-62FD453E22FD}"/>
                  </a:ext>
                </a:extLst>
              </p:cNvPr>
              <p:cNvSpPr txBox="1"/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31FD4D-779A-495E-D711-62FD453E2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blipFill>
                <a:blip r:embed="rId7"/>
                <a:stretch>
                  <a:fillRect l="-22807" r="-1228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984692-7E4B-5A24-F404-C3079C803E13}"/>
                  </a:ext>
                </a:extLst>
              </p:cNvPr>
              <p:cNvSpPr txBox="1"/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984692-7E4B-5A24-F404-C3079C803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blipFill>
                <a:blip r:embed="rId8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8EA297-B92A-8E89-A2DF-99AAA654949E}"/>
                  </a:ext>
                </a:extLst>
              </p:cNvPr>
              <p:cNvSpPr txBox="1"/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8EA297-B92A-8E89-A2DF-99AAA654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blipFill>
                <a:blip r:embed="rId9"/>
                <a:stretch>
                  <a:fillRect l="-20968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5790C8A-3DF9-2EC7-883C-81BF476E4046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3597330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C07216-F379-6D01-7E46-477A9E35CC4E}"/>
                  </a:ext>
                </a:extLst>
              </p:cNvPr>
              <p:cNvSpPr txBox="1"/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C07216-F379-6D01-7E46-477A9E35C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blipFill>
                <a:blip r:embed="rId10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68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9F35E01-EFAF-D60C-9C5F-A5AF4E951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AB5F02-968A-DDF7-5317-C34A0930A118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3616158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6FD3DE5-0D12-70D8-34BE-0D6131D130E3}"/>
              </a:ext>
            </a:extLst>
          </p:cNvPr>
          <p:cNvCxnSpPr>
            <a:cxnSpLocks/>
            <a:stCxn id="20" idx="3"/>
            <a:endCxn id="5" idx="3"/>
          </p:cNvCxnSpPr>
          <p:nvPr/>
        </p:nvCxnSpPr>
        <p:spPr>
          <a:xfrm flipV="1">
            <a:off x="6331786" y="1282855"/>
            <a:ext cx="2563713" cy="2333303"/>
          </a:xfrm>
          <a:prstGeom prst="bentConnector3">
            <a:avLst>
              <a:gd name="adj1" fmla="val 1160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808D2CF-AD6F-CDF1-CB6C-6CC7D67377DD}"/>
              </a:ext>
            </a:extLst>
          </p:cNvPr>
          <p:cNvGrpSpPr/>
          <p:nvPr/>
        </p:nvGrpSpPr>
        <p:grpSpPr>
          <a:xfrm>
            <a:off x="7140270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966F916-C6E5-A007-F1E1-C9AC1BD71E4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966F916-C6E5-A007-F1E1-C9AC1BD71E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17DAC40-356A-1664-EF43-D82F58AD887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C6A475C-A3C5-5B03-497B-247E90165906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D533201-C738-2335-7EB7-70B2B487960B}"/>
                  </a:ext>
                </a:extLst>
              </p:cNvPr>
              <p:cNvSpPr/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D533201-C738-2335-7EB7-70B2B4879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EF5D86CC-0847-D376-E78E-2D405388ABAB}"/>
              </a:ext>
            </a:extLst>
          </p:cNvPr>
          <p:cNvSpPr/>
          <p:nvPr/>
        </p:nvSpPr>
        <p:spPr>
          <a:xfrm>
            <a:off x="938371" y="577284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D9D9D89-94E6-7868-AF4C-43B1FE984226}"/>
              </a:ext>
            </a:extLst>
          </p:cNvPr>
          <p:cNvSpPr/>
          <p:nvPr/>
        </p:nvSpPr>
        <p:spPr>
          <a:xfrm>
            <a:off x="2332132" y="1400527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64E4EB9-C79B-FA2F-127D-93356A523794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808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1C4433C-4818-D743-19A2-2014E7334354}"/>
              </a:ext>
            </a:extLst>
          </p:cNvPr>
          <p:cNvCxnSpPr>
            <a:cxnSpLocks/>
            <a:stCxn id="78" idx="2"/>
            <a:endCxn id="20" idx="0"/>
          </p:cNvCxnSpPr>
          <p:nvPr/>
        </p:nvCxnSpPr>
        <p:spPr>
          <a:xfrm>
            <a:off x="5454172" y="1855668"/>
            <a:ext cx="0" cy="1187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3E273-A80B-4809-493F-29F53A1799AE}"/>
              </a:ext>
            </a:extLst>
          </p:cNvPr>
          <p:cNvGrpSpPr/>
          <p:nvPr/>
        </p:nvGrpSpPr>
        <p:grpSpPr>
          <a:xfrm>
            <a:off x="4576557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AED9883E-BA30-3C80-7F5C-E26566A1D75F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US" sz="32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Biting stages</a:t>
                  </a:r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AED9883E-BA30-3C80-7F5C-E26566A1D7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09D76F-B8FE-A983-6346-6F3A0797F3D0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E54538A-D43C-EFE9-9704-1A79600311D6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4B851D-5788-0934-6D79-1F76F4BE845D}"/>
              </a:ext>
            </a:extLst>
          </p:cNvPr>
          <p:cNvGrpSpPr/>
          <p:nvPr/>
        </p:nvGrpSpPr>
        <p:grpSpPr>
          <a:xfrm>
            <a:off x="2038404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A23A4628-3144-499D-8E81-F9AFEE622D59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A23A4628-3144-499D-8E81-F9AFEE622D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29E4FE2-2F5D-0DF9-6A10-48D3B118CC7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4E2AE6-A7E8-AC2C-301F-B674411D4248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31B50D-F577-3EE8-554F-CEDA5748C8D5}"/>
                  </a:ext>
                </a:extLst>
              </p:cNvPr>
              <p:cNvSpPr txBox="1"/>
              <p:nvPr/>
            </p:nvSpPr>
            <p:spPr>
              <a:xfrm>
                <a:off x="7665552" y="3102824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31B50D-F577-3EE8-554F-CEDA5748C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552" y="3102824"/>
                <a:ext cx="980076" cy="416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6F7D8C-77F5-158B-DC78-24A7AB986E59}"/>
                  </a:ext>
                </a:extLst>
              </p:cNvPr>
              <p:cNvSpPr txBox="1"/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6F7D8C-77F5-158B-DC78-24A7AB986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blipFill>
                <a:blip r:embed="rId7"/>
                <a:stretch>
                  <a:fillRect l="-22807" r="-1228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34B1D9-989A-83A7-48FD-34E901CF5A0F}"/>
                  </a:ext>
                </a:extLst>
              </p:cNvPr>
              <p:cNvSpPr txBox="1"/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34B1D9-989A-83A7-48FD-34E901CF5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blipFill>
                <a:blip r:embed="rId8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20A8AB-8591-5880-23BB-96DD9777CCB8}"/>
                  </a:ext>
                </a:extLst>
              </p:cNvPr>
              <p:cNvSpPr txBox="1"/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20A8AB-8591-5880-23BB-96DD9777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blipFill>
                <a:blip r:embed="rId9"/>
                <a:stretch>
                  <a:fillRect l="-20968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1D63A9-85F5-CBF1-52C2-65A84F42AD1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3597330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B69DC13-B0B4-A276-E395-EA2B7A737EEE}"/>
                  </a:ext>
                </a:extLst>
              </p:cNvPr>
              <p:cNvSpPr txBox="1"/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B69DC13-B0B4-A276-E395-EA2B7A737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blipFill>
                <a:blip r:embed="rId10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79DEA6D-5340-23A7-B3DB-22798CC165B2}"/>
              </a:ext>
            </a:extLst>
          </p:cNvPr>
          <p:cNvCxnSpPr>
            <a:cxnSpLocks/>
          </p:cNvCxnSpPr>
          <p:nvPr/>
        </p:nvCxnSpPr>
        <p:spPr>
          <a:xfrm>
            <a:off x="5454172" y="4188972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710D72-12D2-268E-CA08-62FBC61F7756}"/>
                  </a:ext>
                </a:extLst>
              </p:cNvPr>
              <p:cNvSpPr txBox="1"/>
              <p:nvPr/>
            </p:nvSpPr>
            <p:spPr>
              <a:xfrm>
                <a:off x="5102973" y="4250970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710D72-12D2-268E-CA08-62FBC61F7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4250970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E6CE88-9D25-F808-B35E-8CEEE9FD63B8}"/>
              </a:ext>
            </a:extLst>
          </p:cNvPr>
          <p:cNvCxnSpPr>
            <a:cxnSpLocks/>
          </p:cNvCxnSpPr>
          <p:nvPr/>
        </p:nvCxnSpPr>
        <p:spPr>
          <a:xfrm>
            <a:off x="5454172" y="9628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199A3E-865E-50CD-613E-7C70AD690F6D}"/>
                  </a:ext>
                </a:extLst>
              </p:cNvPr>
              <p:cNvSpPr txBox="1"/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199A3E-865E-50CD-613E-7C70AD690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blipFill>
                <a:blip r:embed="rId12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0D8D57-940F-B4DE-DFF7-6D8164DF614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8016751" y="9628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6A0B7A-617C-21C3-1D3B-CAFEA9373DEB}"/>
                  </a:ext>
                </a:extLst>
              </p:cNvPr>
              <p:cNvSpPr txBox="1"/>
              <p:nvPr/>
            </p:nvSpPr>
            <p:spPr>
              <a:xfrm>
                <a:off x="7665552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6A0B7A-617C-21C3-1D3B-CAFEA9373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552" y="218494"/>
                <a:ext cx="239104" cy="369332"/>
              </a:xfrm>
              <a:prstGeom prst="rect">
                <a:avLst/>
              </a:prstGeom>
              <a:blipFill>
                <a:blip r:embed="rId13"/>
                <a:stretch>
                  <a:fillRect l="-30000" r="-25000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D84CC6-46BA-D84D-C116-60EA2C801E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897018" y="4188972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4C2615-0E5D-A119-CE50-94C3EF368CDF}"/>
                  </a:ext>
                </a:extLst>
              </p:cNvPr>
              <p:cNvSpPr txBox="1"/>
              <p:nvPr/>
            </p:nvSpPr>
            <p:spPr>
              <a:xfrm>
                <a:off x="2545819" y="4250970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4C2615-0E5D-A119-CE50-94C3EF368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819" y="4250970"/>
                <a:ext cx="239104" cy="395236"/>
              </a:xfrm>
              <a:prstGeom prst="rect">
                <a:avLst/>
              </a:prstGeom>
              <a:blipFill>
                <a:blip r:embed="rId14"/>
                <a:stretch>
                  <a:fillRect l="-46154" r="-53846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D8DEB84-10EC-50CC-ACE6-380B97B78976}"/>
              </a:ext>
            </a:extLst>
          </p:cNvPr>
          <p:cNvCxnSpPr>
            <a:cxnSpLocks/>
            <a:stCxn id="23" idx="6"/>
            <a:endCxn id="23" idx="0"/>
          </p:cNvCxnSpPr>
          <p:nvPr/>
        </p:nvCxnSpPr>
        <p:spPr>
          <a:xfrm flipH="1" flipV="1">
            <a:off x="6184922" y="3043343"/>
            <a:ext cx="146864" cy="153627"/>
          </a:xfrm>
          <a:prstGeom prst="curvedConnector4">
            <a:avLst>
              <a:gd name="adj1" fmla="val -459276"/>
              <a:gd name="adj2" fmla="val 472923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701E84-C387-E8FD-EBBC-EDD23822A986}"/>
                  </a:ext>
                </a:extLst>
              </p:cNvPr>
              <p:cNvSpPr txBox="1"/>
              <p:nvPr/>
            </p:nvSpPr>
            <p:spPr>
              <a:xfrm>
                <a:off x="7010485" y="2294580"/>
                <a:ext cx="423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701E84-C387-E8FD-EBBC-EDD23822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85" y="2294580"/>
                <a:ext cx="423513" cy="369332"/>
              </a:xfrm>
              <a:prstGeom prst="rect">
                <a:avLst/>
              </a:prstGeom>
              <a:blipFill>
                <a:blip r:embed="rId15"/>
                <a:stretch>
                  <a:fillRect l="-17391" r="-579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39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A07A1E-56EB-6F58-3157-21A2214FB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684748-0567-E109-A00F-492822667E2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4471292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8B6B266-FA03-9D95-9877-058D5BE46BDC}"/>
              </a:ext>
            </a:extLst>
          </p:cNvPr>
          <p:cNvCxnSpPr>
            <a:cxnSpLocks/>
            <a:stCxn id="20" idx="3"/>
            <a:endCxn id="5" idx="3"/>
          </p:cNvCxnSpPr>
          <p:nvPr/>
        </p:nvCxnSpPr>
        <p:spPr>
          <a:xfrm flipV="1">
            <a:off x="6331786" y="128285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E9BD497-B3C6-D6A4-9376-E6B313D851D0}"/>
              </a:ext>
            </a:extLst>
          </p:cNvPr>
          <p:cNvGrpSpPr/>
          <p:nvPr/>
        </p:nvGrpSpPr>
        <p:grpSpPr>
          <a:xfrm>
            <a:off x="8520339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26299AE5-CA94-1BE5-9FDA-9D2F66531010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26299AE5-CA94-1BE5-9FDA-9D2F665310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BD5C721-4C46-AE43-EF57-8FCC0F432249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2607A80-B188-EC74-CF5F-536CEBD0D5F8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25E32B8-6604-1F71-656B-8FDC784E005B}"/>
                  </a:ext>
                </a:extLst>
              </p:cNvPr>
              <p:cNvSpPr/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25E32B8-6604-1F71-656B-8FDC784E0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3ECECE7B-EBC1-AA34-FA16-BF0F5B818626}"/>
              </a:ext>
            </a:extLst>
          </p:cNvPr>
          <p:cNvSpPr/>
          <p:nvPr/>
        </p:nvSpPr>
        <p:spPr>
          <a:xfrm>
            <a:off x="10211232" y="417917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3B2C49E-970D-96B9-C988-9CD030FE24D1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21885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AAE454-E725-9065-46EA-1C614752FD3A}"/>
              </a:ext>
            </a:extLst>
          </p:cNvPr>
          <p:cNvCxnSpPr>
            <a:cxnSpLocks/>
            <a:stCxn id="78" idx="2"/>
            <a:endCxn id="20" idx="0"/>
          </p:cNvCxnSpPr>
          <p:nvPr/>
        </p:nvCxnSpPr>
        <p:spPr>
          <a:xfrm>
            <a:off x="5454172" y="1855668"/>
            <a:ext cx="0" cy="2042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A4A853D2-5C92-E936-D596-881491FD4CF2}"/>
                  </a:ext>
                </a:extLst>
              </p:cNvPr>
              <p:cNvSpPr/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Biting stages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A4A853D2-5C92-E936-D596-881491FD4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A8A21526-4FA0-7B0A-5CB1-D7F1ADA92DCF}"/>
              </a:ext>
            </a:extLst>
          </p:cNvPr>
          <p:cNvSpPr/>
          <p:nvPr/>
        </p:nvSpPr>
        <p:spPr>
          <a:xfrm>
            <a:off x="4576557" y="391128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FE706C-FF5B-84A9-8D86-9FCA8737E1AB}"/>
              </a:ext>
            </a:extLst>
          </p:cNvPr>
          <p:cNvSpPr/>
          <p:nvPr/>
        </p:nvSpPr>
        <p:spPr>
          <a:xfrm>
            <a:off x="6038058" y="387138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7BA1FD-8989-AB97-24A0-7DF97002DA46}"/>
              </a:ext>
            </a:extLst>
          </p:cNvPr>
          <p:cNvGrpSpPr/>
          <p:nvPr/>
        </p:nvGrpSpPr>
        <p:grpSpPr>
          <a:xfrm>
            <a:off x="2038404" y="389847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B257DF13-840D-87FE-A726-94DCFCF4492C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B257DF13-840D-87FE-A726-94DCFCF449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28DAD8-CAD2-C0FC-F268-29236C6F347B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75157B5-CCDB-AA1C-2AD7-F707B99C65C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F9C29F-5787-DE0A-9749-4BDEECD06573}"/>
                  </a:ext>
                </a:extLst>
              </p:cNvPr>
              <p:cNvSpPr txBox="1"/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F9C29F-5787-DE0A-9749-4BDEECD06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AFA9E8-6B26-6454-B87E-6BBC9DDC59ED}"/>
                  </a:ext>
                </a:extLst>
              </p:cNvPr>
              <p:cNvSpPr txBox="1"/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AFA9E8-6B26-6454-B87E-6BBC9DDC5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blipFill>
                <a:blip r:embed="rId7"/>
                <a:stretch>
                  <a:fillRect l="-22807" r="-12281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B3649-7440-D555-3B47-7DD6CD4998E2}"/>
                  </a:ext>
                </a:extLst>
              </p:cNvPr>
              <p:cNvSpPr txBox="1"/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B3649-7440-D555-3B47-7DD6CD499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blipFill>
                <a:blip r:embed="rId8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0D8457-44F6-76FD-B1A7-B790F4C789B6}"/>
                  </a:ext>
                </a:extLst>
              </p:cNvPr>
              <p:cNvSpPr txBox="1"/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0D8457-44F6-76FD-B1A7-B790F4C78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blipFill>
                <a:blip r:embed="rId9"/>
                <a:stretch>
                  <a:fillRect l="-19355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1DE767-B0CD-2BFD-5CFD-4ADEE3F3B140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4452464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5741E7-D714-E114-1D3E-9C90FF94A1D1}"/>
                  </a:ext>
                </a:extLst>
              </p:cNvPr>
              <p:cNvSpPr txBox="1"/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5741E7-D714-E114-1D3E-9C90FF94A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blipFill>
                <a:blip r:embed="rId10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BC5BDAB-755F-232D-C12A-A7BF6BE29D3B}"/>
              </a:ext>
            </a:extLst>
          </p:cNvPr>
          <p:cNvCxnSpPr>
            <a:cxnSpLocks/>
          </p:cNvCxnSpPr>
          <p:nvPr/>
        </p:nvCxnSpPr>
        <p:spPr>
          <a:xfrm>
            <a:off x="5454172" y="5044106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021EF0-EB6B-64E7-14B9-FEC3A3791A39}"/>
                  </a:ext>
                </a:extLst>
              </p:cNvPr>
              <p:cNvSpPr txBox="1"/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021EF0-EB6B-64E7-14B9-FEC3A3791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12A2BF-9932-BED6-92B2-7EB21DE1B4D8}"/>
              </a:ext>
            </a:extLst>
          </p:cNvPr>
          <p:cNvCxnSpPr>
            <a:cxnSpLocks/>
          </p:cNvCxnSpPr>
          <p:nvPr/>
        </p:nvCxnSpPr>
        <p:spPr>
          <a:xfrm>
            <a:off x="5454172" y="9628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3FF959-BAB9-6533-0AF0-54EB6153A12E}"/>
                  </a:ext>
                </a:extLst>
              </p:cNvPr>
              <p:cNvSpPr txBox="1"/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3FF959-BAB9-6533-0AF0-54EB6153A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blipFill>
                <a:blip r:embed="rId12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AB0FBF-E35B-2682-71ED-862E49BDBFF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396820" y="9628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954EC3-51B2-E9EB-FF25-0718E5585DFC}"/>
                  </a:ext>
                </a:extLst>
              </p:cNvPr>
              <p:cNvSpPr txBox="1"/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954EC3-51B2-E9EB-FF25-0718E5585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blipFill>
                <a:blip r:embed="rId13"/>
                <a:stretch>
                  <a:fillRect l="-33333" r="-25641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7C9C44-8D1B-6E5A-EF72-D61F8697D84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897018" y="5044106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FB7520-3C39-EFD0-EEAA-51D7A8382D37}"/>
                  </a:ext>
                </a:extLst>
              </p:cNvPr>
              <p:cNvSpPr txBox="1"/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FB7520-3C39-EFD0-EEAA-51D7A8382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blipFill>
                <a:blip r:embed="rId14"/>
                <a:stretch>
                  <a:fillRect l="-46154" r="-5384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AD7406A7-F43D-65A1-70D2-958430B0493E}"/>
              </a:ext>
            </a:extLst>
          </p:cNvPr>
          <p:cNvCxnSpPr>
            <a:cxnSpLocks/>
            <a:stCxn id="23" idx="1"/>
            <a:endCxn id="23" idx="6"/>
          </p:cNvCxnSpPr>
          <p:nvPr/>
        </p:nvCxnSpPr>
        <p:spPr>
          <a:xfrm rot="16200000" flipH="1">
            <a:off x="6152113" y="3845336"/>
            <a:ext cx="108631" cy="250713"/>
          </a:xfrm>
          <a:prstGeom prst="curvedConnector4">
            <a:avLst>
              <a:gd name="adj1" fmla="val -1031255"/>
              <a:gd name="adj2" fmla="val 650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3742EA-19EA-3F3F-F8A3-46FDE8F59043}"/>
                  </a:ext>
                </a:extLst>
              </p:cNvPr>
              <p:cNvSpPr txBox="1"/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diag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3742EA-19EA-3F3F-F8A3-46FDE8F59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52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138049" y="771228"/>
            <a:ext cx="6096000" cy="5836593"/>
            <a:chOff x="5234608" y="641559"/>
            <a:chExt cx="6096000" cy="58365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39" t="2581" r="12538" b="28326"/>
            <a:stretch/>
          </p:blipFill>
          <p:spPr>
            <a:xfrm>
              <a:off x="5234608" y="641559"/>
              <a:ext cx="5913305" cy="53749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Hosts have an array of defensive strategies they can employ to avoid insect blood feeding</a:t>
              </a:r>
            </a:p>
            <a:p>
              <a:r>
                <a:rPr lang="en-US" sz="1200" i="1" dirty="0"/>
                <a:t>Hart (1994) Parasitology</a:t>
              </a:r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435" y="170439"/>
            <a:ext cx="5543425" cy="1325563"/>
          </a:xfrm>
        </p:spPr>
        <p:txBody>
          <a:bodyPr>
            <a:normAutofit/>
          </a:bodyPr>
          <a:lstStyle/>
          <a:p>
            <a:r>
              <a:rPr lang="en-US" dirty="0"/>
              <a:t>Drivers of multiple blood-feeding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7E1F9-3E1F-0806-EB01-18E7DCDA37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46" r="39377" b="14564"/>
          <a:stretch/>
        </p:blipFill>
        <p:spPr>
          <a:xfrm>
            <a:off x="7167844" y="2498970"/>
            <a:ext cx="3024428" cy="2987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15AE2-EAC5-5BF7-507F-22FAC066F6FF}"/>
              </a:ext>
            </a:extLst>
          </p:cNvPr>
          <p:cNvSpPr txBox="1"/>
          <p:nvPr/>
        </p:nvSpPr>
        <p:spPr>
          <a:xfrm>
            <a:off x="7041977" y="5574389"/>
            <a:ext cx="406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Ramasamy et al. (2000) J Insect </a:t>
            </a:r>
            <a:r>
              <a:rPr lang="en-US" i="1" dirty="0" err="1"/>
              <a:t>Physiol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D4D57-BA7B-F26C-937C-41F99A0BE8D3}"/>
              </a:ext>
            </a:extLst>
          </p:cNvPr>
          <p:cNvSpPr txBox="1"/>
          <p:nvPr/>
        </p:nvSpPr>
        <p:spPr>
          <a:xfrm>
            <a:off x="7144980" y="1968420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Population density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E0AB0-4EF6-22B1-2923-4744E2250D7F}"/>
              </a:ext>
            </a:extLst>
          </p:cNvPr>
          <p:cNvGrpSpPr/>
          <p:nvPr/>
        </p:nvGrpSpPr>
        <p:grpSpPr>
          <a:xfrm>
            <a:off x="6405328" y="1933744"/>
            <a:ext cx="5596371" cy="3572233"/>
            <a:chOff x="13009741" y="2707112"/>
            <a:chExt cx="5596371" cy="35722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1487AE0-983E-44FB-4F43-F02288B044EA}"/>
                </a:ext>
              </a:extLst>
            </p:cNvPr>
            <p:cNvGrpSpPr/>
            <p:nvPr/>
          </p:nvGrpSpPr>
          <p:grpSpPr>
            <a:xfrm>
              <a:off x="13009741" y="3291887"/>
              <a:ext cx="5596371" cy="2987458"/>
              <a:chOff x="894599" y="2794661"/>
              <a:chExt cx="6316830" cy="337205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9664AE4-8FBE-76EC-1301-A1F2EEBD5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600" y="2794661"/>
                <a:ext cx="6316829" cy="2413266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19CB2B-F1A6-1695-F03C-9D96B39CA202}"/>
                  </a:ext>
                </a:extLst>
              </p:cNvPr>
              <p:cNvSpPr txBox="1"/>
              <p:nvPr/>
            </p:nvSpPr>
            <p:spPr>
              <a:xfrm>
                <a:off x="894599" y="5243385"/>
                <a:ext cx="63168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Seasonality drives patterns in multiple blood feeding for </a:t>
                </a:r>
                <a:r>
                  <a:rPr lang="en-US" i="1" dirty="0"/>
                  <a:t>Aedes aegypti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/>
                  <a:t>Scott et al. (2000) J Med </a:t>
                </a:r>
                <a:r>
                  <a:rPr lang="en-US" i="1" dirty="0" err="1"/>
                  <a:t>Entomol</a:t>
                </a:r>
                <a:endParaRPr lang="en-US" i="1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7FD65E-7FB3-C28D-1E72-811F71B2AF9D}"/>
                </a:ext>
              </a:extLst>
            </p:cNvPr>
            <p:cNvSpPr txBox="1"/>
            <p:nvPr/>
          </p:nvSpPr>
          <p:spPr>
            <a:xfrm>
              <a:off x="13009741" y="2707112"/>
              <a:ext cx="3043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Seasonality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DBDB1E-73B0-058D-32EE-15F00F6EE2B0}"/>
              </a:ext>
            </a:extLst>
          </p:cNvPr>
          <p:cNvGrpSpPr/>
          <p:nvPr/>
        </p:nvGrpSpPr>
        <p:grpSpPr>
          <a:xfrm>
            <a:off x="6272556" y="1459803"/>
            <a:ext cx="5822927" cy="5733769"/>
            <a:chOff x="-6878212" y="2729667"/>
            <a:chExt cx="5822927" cy="57337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63BAC4-A14E-4394-659C-F32C8482EA0E}"/>
                </a:ext>
              </a:extLst>
            </p:cNvPr>
            <p:cNvGrpSpPr/>
            <p:nvPr/>
          </p:nvGrpSpPr>
          <p:grpSpPr>
            <a:xfrm>
              <a:off x="-6878212" y="3813376"/>
              <a:ext cx="5061835" cy="4650060"/>
              <a:chOff x="7963839" y="1105559"/>
              <a:chExt cx="3704575" cy="4650060"/>
            </a:xfrm>
          </p:grpSpPr>
          <p:pic>
            <p:nvPicPr>
              <p:cNvPr id="38" name="Content Placeholder 6">
                <a:extLst>
                  <a:ext uri="{FF2B5EF4-FFF2-40B4-BE49-F238E27FC236}">
                    <a16:creationId xmlns:a16="http://schemas.microsoft.com/office/drawing/2014/main" id="{167D4E9F-0F68-DBC9-D912-A1C91C8CB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3839" y="1118076"/>
                <a:ext cx="3704575" cy="288321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F8F36-A328-9F9D-E551-DE373F292CA7}"/>
                  </a:ext>
                </a:extLst>
              </p:cNvPr>
              <p:cNvSpPr txBox="1"/>
              <p:nvPr/>
            </p:nvSpPr>
            <p:spPr>
              <a:xfrm>
                <a:off x="7963839" y="4001293"/>
                <a:ext cx="37045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Effect of size and infection status (</a:t>
                </a:r>
                <a:r>
                  <a:rPr lang="en-US" i="1" dirty="0"/>
                  <a:t>Plasmodium falciparum</a:t>
                </a:r>
                <a:r>
                  <a:rPr lang="en-US" dirty="0"/>
                  <a:t>) on the probability of </a:t>
                </a:r>
                <a:r>
                  <a:rPr lang="en-US" i="1" dirty="0"/>
                  <a:t>Anopheles gambiae</a:t>
                </a:r>
                <a:r>
                  <a:rPr lang="en-US" dirty="0"/>
                  <a:t> having multiple blood meals 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 err="1"/>
                  <a:t>Koella</a:t>
                </a:r>
                <a:r>
                  <a:rPr lang="en-US" i="1" dirty="0"/>
                  <a:t>, et al (1998) Proc Biol Sci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A4CE3B-8E23-BB74-1DE4-A38A21CCEFB4}"/>
                  </a:ext>
                </a:extLst>
              </p:cNvPr>
              <p:cNvSpPr/>
              <p:nvPr/>
            </p:nvSpPr>
            <p:spPr>
              <a:xfrm>
                <a:off x="8591949" y="1394385"/>
                <a:ext cx="428368" cy="220234"/>
              </a:xfrm>
              <a:prstGeom prst="rect">
                <a:avLst/>
              </a:prstGeom>
              <a:solidFill>
                <a:srgbClr val="ABACA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F1166D-C618-61DC-BA85-53E2FD12A486}"/>
                  </a:ext>
                </a:extLst>
              </p:cNvPr>
              <p:cNvSpPr txBox="1"/>
              <p:nvPr/>
            </p:nvSpPr>
            <p:spPr>
              <a:xfrm>
                <a:off x="9020317" y="1350613"/>
                <a:ext cx="14677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Infected with malaria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F4997-9295-463D-4419-389E0C9FD4EE}"/>
                  </a:ext>
                </a:extLst>
              </p:cNvPr>
              <p:cNvSpPr/>
              <p:nvPr/>
            </p:nvSpPr>
            <p:spPr>
              <a:xfrm>
                <a:off x="8591949" y="1149331"/>
                <a:ext cx="428368" cy="220234"/>
              </a:xfrm>
              <a:prstGeom prst="rect">
                <a:avLst/>
              </a:prstGeom>
              <a:solidFill>
                <a:srgbClr val="EFEF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998D10-1106-5725-FDB6-DA4EFB52FBF5}"/>
                  </a:ext>
                </a:extLst>
              </p:cNvPr>
              <p:cNvSpPr txBox="1"/>
              <p:nvPr/>
            </p:nvSpPr>
            <p:spPr>
              <a:xfrm>
                <a:off x="9020317" y="1105559"/>
                <a:ext cx="1643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Uninfected with malaria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C09DB9-14CD-B239-36C9-5E706CFB46F8}"/>
                </a:ext>
              </a:extLst>
            </p:cNvPr>
            <p:cNvSpPr txBox="1"/>
            <p:nvPr/>
          </p:nvSpPr>
          <p:spPr>
            <a:xfrm>
              <a:off x="-6878212" y="2729667"/>
              <a:ext cx="5822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Infection status or</a:t>
              </a:r>
            </a:p>
            <a:p>
              <a:r>
                <a:rPr lang="en-US" sz="3200" b="1" dirty="0"/>
                <a:t>body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4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0675A5-7EF6-4110-6954-8614BBFDA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333DA0-B2C4-A299-AB8B-E7D1DFA3DF63}"/>
              </a:ext>
            </a:extLst>
          </p:cNvPr>
          <p:cNvCxnSpPr>
            <a:cxnSpLocks/>
          </p:cNvCxnSpPr>
          <p:nvPr/>
        </p:nvCxnSpPr>
        <p:spPr>
          <a:xfrm>
            <a:off x="-85411" y="2558984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22696E0-5E32-FB72-D72C-32FBC15A13DB}"/>
              </a:ext>
            </a:extLst>
          </p:cNvPr>
          <p:cNvCxnSpPr>
            <a:cxnSpLocks/>
            <a:stCxn id="10" idx="3"/>
            <a:endCxn id="5" idx="3"/>
          </p:cNvCxnSpPr>
          <p:nvPr/>
        </p:nvCxnSpPr>
        <p:spPr>
          <a:xfrm flipV="1">
            <a:off x="9024501" y="877616"/>
            <a:ext cx="12700" cy="4852136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16ABCC-0AD9-07B7-B37C-B42884982941}"/>
              </a:ext>
            </a:extLst>
          </p:cNvPr>
          <p:cNvGrpSpPr/>
          <p:nvPr/>
        </p:nvGrpSpPr>
        <p:grpSpPr>
          <a:xfrm>
            <a:off x="7269272" y="304801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C8EF43D-B0E3-573B-9EBD-E26E9A11C704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C8EF43D-B0E3-573B-9EBD-E26E9A11C7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937C189-FA80-A017-ED95-AB9637E0714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62282C7-4F8B-5121-2B00-95F10EA28DBD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B80A9533-B1F5-3358-E838-290EE2C15D60}"/>
              </a:ext>
            </a:extLst>
          </p:cNvPr>
          <p:cNvSpPr/>
          <p:nvPr/>
        </p:nvSpPr>
        <p:spPr>
          <a:xfrm>
            <a:off x="1263196" y="102274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8CACB88-F15B-E143-3139-8FCE2D7964F5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2434538" y="877615"/>
            <a:ext cx="483473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/>
              <p:nvPr/>
            </p:nvSpPr>
            <p:spPr>
              <a:xfrm>
                <a:off x="130875" y="2056294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75" y="2056294"/>
                <a:ext cx="350352" cy="395236"/>
              </a:xfrm>
              <a:prstGeom prst="rect">
                <a:avLst/>
              </a:prstGeom>
              <a:blipFill>
                <a:blip r:embed="rId3"/>
                <a:stretch>
                  <a:fillRect l="-22414" r="-1206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/>
              <p:nvPr/>
            </p:nvSpPr>
            <p:spPr>
              <a:xfrm>
                <a:off x="1081775" y="1540039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75" y="1540039"/>
                <a:ext cx="381258" cy="369332"/>
              </a:xfrm>
              <a:prstGeom prst="rect">
                <a:avLst/>
              </a:prstGeom>
              <a:blipFill>
                <a:blip r:embed="rId4"/>
                <a:stretch>
                  <a:fillRect l="-19048" r="-317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/>
              <p:nvPr/>
            </p:nvSpPr>
            <p:spPr>
              <a:xfrm>
                <a:off x="4662077" y="308872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077" y="308872"/>
                <a:ext cx="379656" cy="369332"/>
              </a:xfrm>
              <a:prstGeom prst="rect">
                <a:avLst/>
              </a:prstGeom>
              <a:blipFill>
                <a:blip r:embed="rId5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/>
              <p:nvPr/>
            </p:nvSpPr>
            <p:spPr>
              <a:xfrm>
                <a:off x="679310" y="30480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304801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444FB4C-7A36-A3A1-2D22-6FF86BC46A2A}"/>
              </a:ext>
            </a:extLst>
          </p:cNvPr>
          <p:cNvCxnSpPr>
            <a:cxnSpLocks/>
            <a:stCxn id="78" idx="2"/>
            <a:endCxn id="3" idx="0"/>
          </p:cNvCxnSpPr>
          <p:nvPr/>
        </p:nvCxnSpPr>
        <p:spPr>
          <a:xfrm>
            <a:off x="1556924" y="1450429"/>
            <a:ext cx="0" cy="548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/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Host-seeking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B269D71-1A0F-E0EF-EDF0-E9D82E4242AA}"/>
                  </a:ext>
                </a:extLst>
              </p:cNvPr>
              <p:cNvSpPr/>
              <p:nvPr/>
            </p:nvSpPr>
            <p:spPr>
              <a:xfrm>
                <a:off x="3297008" y="305505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B269D71-1A0F-E0EF-EDF0-E9D82E424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008" y="3055050"/>
                <a:ext cx="1755228" cy="11456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/>
              <p:nvPr/>
            </p:nvSpPr>
            <p:spPr>
              <a:xfrm>
                <a:off x="5377631" y="411111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631" y="4111118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/>
              <p:nvPr/>
            </p:nvSpPr>
            <p:spPr>
              <a:xfrm>
                <a:off x="7269273" y="515693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273" y="5156938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8F75163-3D56-7B74-E33F-C3209BB66CA7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5052236" y="3627864"/>
            <a:ext cx="1203009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682AC15-A030-E849-1D49-98E6349E81C6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2434538" y="2571795"/>
            <a:ext cx="174008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0D829E-AB03-4750-2A43-38966119BFC9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132859" y="4683932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EB017CA-4F56-8E85-467B-C4166DE98787}"/>
              </a:ext>
            </a:extLst>
          </p:cNvPr>
          <p:cNvCxnSpPr>
            <a:cxnSpLocks/>
            <a:stCxn id="8" idx="1"/>
            <a:endCxn id="3" idx="2"/>
          </p:cNvCxnSpPr>
          <p:nvPr/>
        </p:nvCxnSpPr>
        <p:spPr>
          <a:xfrm rot="10800000">
            <a:off x="1556924" y="3144610"/>
            <a:ext cx="174008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02BE4-2600-5542-4E69-C00922BD8DBC}"/>
              </a:ext>
            </a:extLst>
          </p:cNvPr>
          <p:cNvCxnSpPr>
            <a:cxnSpLocks/>
            <a:stCxn id="9" idx="1"/>
            <a:endCxn id="61" idx="2"/>
          </p:cNvCxnSpPr>
          <p:nvPr/>
        </p:nvCxnSpPr>
        <p:spPr>
          <a:xfrm rot="10800000">
            <a:off x="3468545" y="4200678"/>
            <a:ext cx="1909087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92EA62-6976-D79C-BB17-49D16E80FE5C}"/>
              </a:ext>
            </a:extLst>
          </p:cNvPr>
          <p:cNvCxnSpPr>
            <a:cxnSpLocks/>
            <a:stCxn id="9" idx="2"/>
            <a:endCxn id="3" idx="2"/>
          </p:cNvCxnSpPr>
          <p:nvPr/>
        </p:nvCxnSpPr>
        <p:spPr>
          <a:xfrm rot="5400000" flipH="1">
            <a:off x="2850016" y="1851518"/>
            <a:ext cx="2112137" cy="4698321"/>
          </a:xfrm>
          <a:prstGeom prst="bentConnector3">
            <a:avLst>
              <a:gd name="adj1" fmla="val -96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DF59E67-8685-3880-C8D0-CB2FF4313080}"/>
              </a:ext>
            </a:extLst>
          </p:cNvPr>
          <p:cNvCxnSpPr>
            <a:cxnSpLocks/>
            <a:stCxn id="69" idx="1"/>
            <a:endCxn id="61" idx="2"/>
          </p:cNvCxnSpPr>
          <p:nvPr/>
        </p:nvCxnSpPr>
        <p:spPr>
          <a:xfrm rot="10800000">
            <a:off x="3468545" y="4200679"/>
            <a:ext cx="3785881" cy="189006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951F82A-12DA-5535-F808-1355C0B57359}"/>
              </a:ext>
            </a:extLst>
          </p:cNvPr>
          <p:cNvCxnSpPr>
            <a:cxnSpLocks/>
            <a:stCxn id="10" idx="2"/>
            <a:endCxn id="3" idx="2"/>
          </p:cNvCxnSpPr>
          <p:nvPr/>
        </p:nvCxnSpPr>
        <p:spPr>
          <a:xfrm rot="5400000" flipH="1">
            <a:off x="3272927" y="1428607"/>
            <a:ext cx="3157957" cy="6589963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/>
              <p:nvPr/>
            </p:nvSpPr>
            <p:spPr>
              <a:xfrm>
                <a:off x="3124992" y="2124394"/>
                <a:ext cx="734753" cy="395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992" y="2124394"/>
                <a:ext cx="734753" cy="395429"/>
              </a:xfrm>
              <a:prstGeom prst="rect">
                <a:avLst/>
              </a:prstGeom>
              <a:blipFill>
                <a:blip r:embed="rId11"/>
                <a:stretch>
                  <a:fillRect l="-10000" r="-6667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/>
              <p:nvPr/>
            </p:nvSpPr>
            <p:spPr>
              <a:xfrm>
                <a:off x="5331652" y="3144608"/>
                <a:ext cx="6674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52" y="3144608"/>
                <a:ext cx="667426" cy="369332"/>
              </a:xfrm>
              <a:prstGeom prst="rect">
                <a:avLst/>
              </a:prstGeom>
              <a:blipFill>
                <a:blip r:embed="rId12"/>
                <a:stretch>
                  <a:fillRect l="-11009" r="-367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/>
              <p:nvPr/>
            </p:nvSpPr>
            <p:spPr>
              <a:xfrm>
                <a:off x="1731863" y="3188523"/>
                <a:ext cx="1458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3188523"/>
                <a:ext cx="1458861" cy="369332"/>
              </a:xfrm>
              <a:prstGeom prst="rect">
                <a:avLst/>
              </a:prstGeom>
              <a:blipFill>
                <a:blip r:embed="rId13"/>
                <a:stretch>
                  <a:fillRect r="-125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/>
              <p:nvPr/>
            </p:nvSpPr>
            <p:spPr>
              <a:xfrm>
                <a:off x="7294501" y="4262763"/>
                <a:ext cx="710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01" y="4262763"/>
                <a:ext cx="710772" cy="369332"/>
              </a:xfrm>
              <a:prstGeom prst="rect">
                <a:avLst/>
              </a:prstGeom>
              <a:blipFill>
                <a:blip r:embed="rId14"/>
                <a:stretch>
                  <a:fillRect l="-10345" r="-431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8BA1287E-507E-4EE3-925A-F2E4BDBD3C16}"/>
              </a:ext>
            </a:extLst>
          </p:cNvPr>
          <p:cNvSpPr/>
          <p:nvPr/>
        </p:nvSpPr>
        <p:spPr>
          <a:xfrm>
            <a:off x="3017830" y="3811789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/>
              <p:nvPr/>
            </p:nvSpPr>
            <p:spPr>
              <a:xfrm>
                <a:off x="3699724" y="4262763"/>
                <a:ext cx="16892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24" y="4262763"/>
                <a:ext cx="1689245" cy="369332"/>
              </a:xfrm>
              <a:prstGeom prst="rect">
                <a:avLst/>
              </a:prstGeom>
              <a:blipFill>
                <a:blip r:embed="rId15"/>
                <a:stretch>
                  <a:fillRect l="-2527" r="-1444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/>
              <p:nvPr/>
            </p:nvSpPr>
            <p:spPr>
              <a:xfrm>
                <a:off x="1731863" y="5047570"/>
                <a:ext cx="248067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5047570"/>
                <a:ext cx="2480679" cy="369332"/>
              </a:xfrm>
              <a:prstGeom prst="rect">
                <a:avLst/>
              </a:prstGeom>
              <a:blipFill>
                <a:blip r:embed="rId16"/>
                <a:stretch>
                  <a:fillRect r="-737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85C7AE28-D418-132C-EFD7-EDD4C5EA6443}"/>
              </a:ext>
            </a:extLst>
          </p:cNvPr>
          <p:cNvSpPr/>
          <p:nvPr/>
        </p:nvSpPr>
        <p:spPr>
          <a:xfrm>
            <a:off x="7254425" y="5896296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/>
              <p:nvPr/>
            </p:nvSpPr>
            <p:spPr>
              <a:xfrm>
                <a:off x="8525336" y="2966618"/>
                <a:ext cx="7232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336" y="2966618"/>
                <a:ext cx="723210" cy="369332"/>
              </a:xfrm>
              <a:prstGeom prst="rect">
                <a:avLst/>
              </a:prstGeom>
              <a:blipFill>
                <a:blip r:embed="rId17"/>
                <a:stretch>
                  <a:fillRect l="-10169" r="-339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/>
              <p:nvPr/>
            </p:nvSpPr>
            <p:spPr>
              <a:xfrm>
                <a:off x="1731863" y="6132286"/>
                <a:ext cx="25460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6132286"/>
                <a:ext cx="2546082" cy="369332"/>
              </a:xfrm>
              <a:prstGeom prst="rect">
                <a:avLst/>
              </a:prstGeom>
              <a:blipFill>
                <a:blip r:embed="rId18"/>
                <a:stretch>
                  <a:fillRect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/>
              <p:nvPr/>
            </p:nvSpPr>
            <p:spPr>
              <a:xfrm>
                <a:off x="3687285" y="5641094"/>
                <a:ext cx="170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285" y="5641094"/>
                <a:ext cx="1701684" cy="369332"/>
              </a:xfrm>
              <a:prstGeom prst="rect">
                <a:avLst/>
              </a:prstGeom>
              <a:blipFill>
                <a:blip r:embed="rId19"/>
                <a:stretch>
                  <a:fillRect l="-2509" r="-107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5B4B3A27-7353-D630-D74D-72521F82FA43}"/>
              </a:ext>
            </a:extLst>
          </p:cNvPr>
          <p:cNvSpPr/>
          <p:nvPr/>
        </p:nvSpPr>
        <p:spPr>
          <a:xfrm>
            <a:off x="4212542" y="2253912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8905078-4092-5BC6-0743-9E35FCC8AB60}"/>
              </a:ext>
            </a:extLst>
          </p:cNvPr>
          <p:cNvSpPr/>
          <p:nvPr/>
        </p:nvSpPr>
        <p:spPr>
          <a:xfrm>
            <a:off x="6278494" y="3419743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04C57D9-19B6-482E-E302-558D6ED8AC67}"/>
              </a:ext>
            </a:extLst>
          </p:cNvPr>
          <p:cNvSpPr/>
          <p:nvPr/>
        </p:nvSpPr>
        <p:spPr>
          <a:xfrm>
            <a:off x="8166915" y="4389679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5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76D81E2-3FC8-2531-CC54-CF1569116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9AB540B-C64C-A906-7227-EC52D3973415}"/>
              </a:ext>
            </a:extLst>
          </p:cNvPr>
          <p:cNvCxnSpPr>
            <a:cxnSpLocks/>
          </p:cNvCxnSpPr>
          <p:nvPr/>
        </p:nvCxnSpPr>
        <p:spPr>
          <a:xfrm>
            <a:off x="-85411" y="2194903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B3C2CC4-EF72-643B-C461-7528EDC1CDEC}"/>
              </a:ext>
            </a:extLst>
          </p:cNvPr>
          <p:cNvCxnSpPr>
            <a:cxnSpLocks/>
            <a:stCxn id="10" idx="3"/>
            <a:endCxn id="5" idx="3"/>
          </p:cNvCxnSpPr>
          <p:nvPr/>
        </p:nvCxnSpPr>
        <p:spPr>
          <a:xfrm flipV="1">
            <a:off x="9024501" y="589732"/>
            <a:ext cx="12700" cy="4775939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A0CB2A1-3EDB-5BB1-FA54-0C5B44A3D7D1}"/>
              </a:ext>
            </a:extLst>
          </p:cNvPr>
          <p:cNvGrpSpPr/>
          <p:nvPr/>
        </p:nvGrpSpPr>
        <p:grpSpPr>
          <a:xfrm>
            <a:off x="7269272" y="1691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7E6AF73D-5865-1F6B-8D45-B3BE33410E32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7E6AF73D-5865-1F6B-8D45-B3BE33410E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EFD9CC6-CAC0-8445-5245-F89A31F547DA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F4039B0-C0C6-4D7A-23C9-3F4B72E6672F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A3C82BDD-3D5E-5D7D-0755-96F476071249}"/>
              </a:ext>
            </a:extLst>
          </p:cNvPr>
          <p:cNvSpPr/>
          <p:nvPr/>
        </p:nvSpPr>
        <p:spPr>
          <a:xfrm>
            <a:off x="1263196" y="734865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549E153-8228-1371-6306-9C640CB2C3CA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2434538" y="589731"/>
            <a:ext cx="483473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4CB9B7-94F9-4C72-EBB6-63B90069F50B}"/>
                  </a:ext>
                </a:extLst>
              </p:cNvPr>
              <p:cNvSpPr txBox="1"/>
              <p:nvPr/>
            </p:nvSpPr>
            <p:spPr>
              <a:xfrm>
                <a:off x="130875" y="1692213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4CB9B7-94F9-4C72-EBB6-63B90069F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75" y="1692213"/>
                <a:ext cx="350352" cy="395236"/>
              </a:xfrm>
              <a:prstGeom prst="rect">
                <a:avLst/>
              </a:prstGeom>
              <a:blipFill>
                <a:blip r:embed="rId3"/>
                <a:stretch>
                  <a:fillRect l="-22414" r="-1206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D960BB-4335-15EA-9D40-C71C53E924D1}"/>
                  </a:ext>
                </a:extLst>
              </p:cNvPr>
              <p:cNvSpPr txBox="1"/>
              <p:nvPr/>
            </p:nvSpPr>
            <p:spPr>
              <a:xfrm>
                <a:off x="1081775" y="1214056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D960BB-4335-15EA-9D40-C71C53E92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75" y="1214056"/>
                <a:ext cx="381258" cy="369332"/>
              </a:xfrm>
              <a:prstGeom prst="rect">
                <a:avLst/>
              </a:prstGeom>
              <a:blipFill>
                <a:blip r:embed="rId4"/>
                <a:stretch>
                  <a:fillRect l="-19048" r="-31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66D433-4DAC-99FD-BDCA-737E2B42DAAF}"/>
                  </a:ext>
                </a:extLst>
              </p:cNvPr>
              <p:cNvSpPr txBox="1"/>
              <p:nvPr/>
            </p:nvSpPr>
            <p:spPr>
              <a:xfrm>
                <a:off x="4662077" y="20988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66D433-4DAC-99FD-BDCA-737E2B42D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077" y="20988"/>
                <a:ext cx="379656" cy="369332"/>
              </a:xfrm>
              <a:prstGeom prst="rect">
                <a:avLst/>
              </a:prstGeom>
              <a:blipFill>
                <a:blip r:embed="rId5"/>
                <a:stretch>
                  <a:fillRect l="-20968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EBA0AAD-D702-3BFE-5C7A-1F210617EF3C}"/>
                  </a:ext>
                </a:extLst>
              </p:cNvPr>
              <p:cNvSpPr/>
              <p:nvPr/>
            </p:nvSpPr>
            <p:spPr>
              <a:xfrm>
                <a:off x="679310" y="1691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EBA0AAD-D702-3BFE-5C7A-1F210617E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691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1521738-B9F0-5EE8-F92E-81F248220EAA}"/>
              </a:ext>
            </a:extLst>
          </p:cNvPr>
          <p:cNvCxnSpPr>
            <a:cxnSpLocks/>
            <a:stCxn id="78" idx="2"/>
            <a:endCxn id="3" idx="0"/>
          </p:cNvCxnSpPr>
          <p:nvPr/>
        </p:nvCxnSpPr>
        <p:spPr>
          <a:xfrm>
            <a:off x="1556924" y="1162545"/>
            <a:ext cx="0" cy="472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428D0F2-059E-B0CB-182F-3CE8F4F10C75}"/>
                  </a:ext>
                </a:extLst>
              </p:cNvPr>
              <p:cNvSpPr/>
              <p:nvPr/>
            </p:nvSpPr>
            <p:spPr>
              <a:xfrm>
                <a:off x="679310" y="163490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428D0F2-059E-B0CB-182F-3CE8F4F10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634900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D64D4A6-2557-243A-4DD3-D851C1F1EAAD}"/>
                  </a:ext>
                </a:extLst>
              </p:cNvPr>
              <p:cNvSpPr/>
              <p:nvPr/>
            </p:nvSpPr>
            <p:spPr>
              <a:xfrm>
                <a:off x="3297008" y="269096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D64D4A6-2557-243A-4DD3-D851C1F1E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008" y="2690969"/>
                <a:ext cx="1755228" cy="11456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14095AF-1F05-6CFF-8F49-BF94790AD92C}"/>
                  </a:ext>
                </a:extLst>
              </p:cNvPr>
              <p:cNvSpPr/>
              <p:nvPr/>
            </p:nvSpPr>
            <p:spPr>
              <a:xfrm>
                <a:off x="5377631" y="374703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14095AF-1F05-6CFF-8F49-BF94790AD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631" y="3747037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228AA2-B0A8-81DD-466E-1986C5523F63}"/>
                  </a:ext>
                </a:extLst>
              </p:cNvPr>
              <p:cNvSpPr/>
              <p:nvPr/>
            </p:nvSpPr>
            <p:spPr>
              <a:xfrm>
                <a:off x="7269273" y="47928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228AA2-B0A8-81DD-466E-1986C5523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273" y="4792857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608EA78-DE87-5ADF-BBB6-1A064EBAC192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5052236" y="3263783"/>
            <a:ext cx="1203009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7CD343B-6267-1382-3072-72F44013142C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2434538" y="2207714"/>
            <a:ext cx="174008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6DA76E-F1FD-42B7-1CCB-758C51640A60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132859" y="4319851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015964C-B3AB-2EC7-D343-AD96DF959E81}"/>
              </a:ext>
            </a:extLst>
          </p:cNvPr>
          <p:cNvCxnSpPr>
            <a:cxnSpLocks/>
            <a:stCxn id="8" idx="1"/>
            <a:endCxn id="3" idx="2"/>
          </p:cNvCxnSpPr>
          <p:nvPr/>
        </p:nvCxnSpPr>
        <p:spPr>
          <a:xfrm rot="10800000">
            <a:off x="1556924" y="2780529"/>
            <a:ext cx="174008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8BB1CCB-551F-8501-96A9-57A74E12A509}"/>
              </a:ext>
            </a:extLst>
          </p:cNvPr>
          <p:cNvCxnSpPr>
            <a:cxnSpLocks/>
            <a:stCxn id="9" idx="1"/>
            <a:endCxn id="61" idx="2"/>
          </p:cNvCxnSpPr>
          <p:nvPr/>
        </p:nvCxnSpPr>
        <p:spPr>
          <a:xfrm rot="10800000">
            <a:off x="3468545" y="3836597"/>
            <a:ext cx="1909087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50D8E25-157F-3FF9-286D-A650DA01CA79}"/>
              </a:ext>
            </a:extLst>
          </p:cNvPr>
          <p:cNvCxnSpPr>
            <a:cxnSpLocks/>
            <a:stCxn id="9" idx="2"/>
            <a:endCxn id="3" idx="2"/>
          </p:cNvCxnSpPr>
          <p:nvPr/>
        </p:nvCxnSpPr>
        <p:spPr>
          <a:xfrm rot="5400000" flipH="1">
            <a:off x="2850016" y="1487437"/>
            <a:ext cx="2112137" cy="4698321"/>
          </a:xfrm>
          <a:prstGeom prst="bentConnector3">
            <a:avLst>
              <a:gd name="adj1" fmla="val -96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B3EEEA7-FD7D-94EF-628B-D01E67C6B686}"/>
              </a:ext>
            </a:extLst>
          </p:cNvPr>
          <p:cNvCxnSpPr>
            <a:cxnSpLocks/>
            <a:stCxn id="69" idx="1"/>
            <a:endCxn id="61" idx="2"/>
          </p:cNvCxnSpPr>
          <p:nvPr/>
        </p:nvCxnSpPr>
        <p:spPr>
          <a:xfrm rot="10800000">
            <a:off x="3468545" y="3836598"/>
            <a:ext cx="3785881" cy="189006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CA66C68-ED05-86A3-5D40-BD4DF1443A0B}"/>
              </a:ext>
            </a:extLst>
          </p:cNvPr>
          <p:cNvCxnSpPr>
            <a:cxnSpLocks/>
            <a:stCxn id="10" idx="2"/>
            <a:endCxn id="3" idx="2"/>
          </p:cNvCxnSpPr>
          <p:nvPr/>
        </p:nvCxnSpPr>
        <p:spPr>
          <a:xfrm rot="5400000" flipH="1">
            <a:off x="3272927" y="1064526"/>
            <a:ext cx="3157957" cy="6589963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723A5E-6C1A-1737-FA30-D0DA79FBD672}"/>
                  </a:ext>
                </a:extLst>
              </p:cNvPr>
              <p:cNvSpPr txBox="1"/>
              <p:nvPr/>
            </p:nvSpPr>
            <p:spPr>
              <a:xfrm>
                <a:off x="3124992" y="1760313"/>
                <a:ext cx="397096" cy="395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723A5E-6C1A-1737-FA30-D0DA79FBD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992" y="1760313"/>
                <a:ext cx="397096" cy="395429"/>
              </a:xfrm>
              <a:prstGeom prst="rect">
                <a:avLst/>
              </a:prstGeom>
              <a:blipFill>
                <a:blip r:embed="rId11"/>
                <a:stretch>
                  <a:fillRect l="-20000" r="-10769" b="-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FC627C-1486-B0A0-D561-981AD54E66FD}"/>
                  </a:ext>
                </a:extLst>
              </p:cNvPr>
              <p:cNvSpPr txBox="1"/>
              <p:nvPr/>
            </p:nvSpPr>
            <p:spPr>
              <a:xfrm>
                <a:off x="5331652" y="2780527"/>
                <a:ext cx="6674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FC627C-1486-B0A0-D561-981AD54E6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52" y="2780527"/>
                <a:ext cx="667426" cy="369332"/>
              </a:xfrm>
              <a:prstGeom prst="rect">
                <a:avLst/>
              </a:prstGeom>
              <a:blipFill>
                <a:blip r:embed="rId12"/>
                <a:stretch>
                  <a:fillRect l="-11009" r="-367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24B180A-C11E-A2DD-D691-959F12B7B7B1}"/>
                  </a:ext>
                </a:extLst>
              </p:cNvPr>
              <p:cNvSpPr txBox="1"/>
              <p:nvPr/>
            </p:nvSpPr>
            <p:spPr>
              <a:xfrm>
                <a:off x="1731863" y="2824442"/>
                <a:ext cx="1458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24B180A-C11E-A2DD-D691-959F12B7B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2824442"/>
                <a:ext cx="1458861" cy="369332"/>
              </a:xfrm>
              <a:prstGeom prst="rect">
                <a:avLst/>
              </a:prstGeom>
              <a:blipFill>
                <a:blip r:embed="rId13"/>
                <a:stretch>
                  <a:fillRect r="-125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DC787F-C08C-4F5B-B17F-CF57EA8E4F35}"/>
                  </a:ext>
                </a:extLst>
              </p:cNvPr>
              <p:cNvSpPr txBox="1"/>
              <p:nvPr/>
            </p:nvSpPr>
            <p:spPr>
              <a:xfrm>
                <a:off x="7294501" y="3898682"/>
                <a:ext cx="710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DC787F-C08C-4F5B-B17F-CF57EA8E4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01" y="3898682"/>
                <a:ext cx="710772" cy="369332"/>
              </a:xfrm>
              <a:prstGeom prst="rect">
                <a:avLst/>
              </a:prstGeom>
              <a:blipFill>
                <a:blip r:embed="rId14"/>
                <a:stretch>
                  <a:fillRect l="-10345" r="-431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7EF77071-4C6C-9FBA-892C-39A13A419ED6}"/>
              </a:ext>
            </a:extLst>
          </p:cNvPr>
          <p:cNvSpPr/>
          <p:nvPr/>
        </p:nvSpPr>
        <p:spPr>
          <a:xfrm>
            <a:off x="3017830" y="34477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0870446-0950-84CB-B1D4-D6675C708645}"/>
                  </a:ext>
                </a:extLst>
              </p:cNvPr>
              <p:cNvSpPr txBox="1"/>
              <p:nvPr/>
            </p:nvSpPr>
            <p:spPr>
              <a:xfrm>
                <a:off x="3699724" y="3898682"/>
                <a:ext cx="16892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0870446-0950-84CB-B1D4-D6675C708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24" y="3898682"/>
                <a:ext cx="1689245" cy="369332"/>
              </a:xfrm>
              <a:prstGeom prst="rect">
                <a:avLst/>
              </a:prstGeom>
              <a:blipFill>
                <a:blip r:embed="rId15"/>
                <a:stretch>
                  <a:fillRect l="-2527" r="-144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3FB93F8-14F9-0764-C049-316DB3F3C3B0}"/>
                  </a:ext>
                </a:extLst>
              </p:cNvPr>
              <p:cNvSpPr txBox="1"/>
              <p:nvPr/>
            </p:nvSpPr>
            <p:spPr>
              <a:xfrm>
                <a:off x="1731863" y="4683489"/>
                <a:ext cx="248067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3FB93F8-14F9-0764-C049-316DB3F3C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4683489"/>
                <a:ext cx="2480679" cy="369332"/>
              </a:xfrm>
              <a:prstGeom prst="rect">
                <a:avLst/>
              </a:prstGeom>
              <a:blipFill>
                <a:blip r:embed="rId16"/>
                <a:stretch>
                  <a:fillRect r="-737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8F9EFDE1-B89E-62C8-AA39-E49B8C328CBD}"/>
              </a:ext>
            </a:extLst>
          </p:cNvPr>
          <p:cNvSpPr/>
          <p:nvPr/>
        </p:nvSpPr>
        <p:spPr>
          <a:xfrm>
            <a:off x="7254425" y="5532215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AFB698-60BA-2160-86F2-5E6A954A8DDA}"/>
                  </a:ext>
                </a:extLst>
              </p:cNvPr>
              <p:cNvSpPr txBox="1"/>
              <p:nvPr/>
            </p:nvSpPr>
            <p:spPr>
              <a:xfrm>
                <a:off x="8525336" y="2602537"/>
                <a:ext cx="7232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AFB698-60BA-2160-86F2-5E6A954A8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336" y="2602537"/>
                <a:ext cx="723210" cy="369332"/>
              </a:xfrm>
              <a:prstGeom prst="rect">
                <a:avLst/>
              </a:prstGeom>
              <a:blipFill>
                <a:blip r:embed="rId17"/>
                <a:stretch>
                  <a:fillRect l="-10169" r="-339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1B094DD-9264-53C2-68E2-CDB16B1DB937}"/>
                  </a:ext>
                </a:extLst>
              </p:cNvPr>
              <p:cNvSpPr txBox="1"/>
              <p:nvPr/>
            </p:nvSpPr>
            <p:spPr>
              <a:xfrm>
                <a:off x="1731863" y="5768205"/>
                <a:ext cx="25460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1B094DD-9264-53C2-68E2-CDB16B1DB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5768205"/>
                <a:ext cx="2546082" cy="369332"/>
              </a:xfrm>
              <a:prstGeom prst="rect">
                <a:avLst/>
              </a:prstGeom>
              <a:blipFill>
                <a:blip r:embed="rId18"/>
                <a:stretch>
                  <a:fillRect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B2661C-F9C1-F27E-7910-F104407B6219}"/>
                  </a:ext>
                </a:extLst>
              </p:cNvPr>
              <p:cNvSpPr txBox="1"/>
              <p:nvPr/>
            </p:nvSpPr>
            <p:spPr>
              <a:xfrm>
                <a:off x="3687285" y="5277013"/>
                <a:ext cx="170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B2661C-F9C1-F27E-7910-F104407B6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285" y="5277013"/>
                <a:ext cx="1701684" cy="369332"/>
              </a:xfrm>
              <a:prstGeom prst="rect">
                <a:avLst/>
              </a:prstGeom>
              <a:blipFill>
                <a:blip r:embed="rId19"/>
                <a:stretch>
                  <a:fillRect l="-2509" r="-10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4CABAB9C-7FC3-7D7F-93CF-11002AAB3944}"/>
              </a:ext>
            </a:extLst>
          </p:cNvPr>
          <p:cNvSpPr/>
          <p:nvPr/>
        </p:nvSpPr>
        <p:spPr>
          <a:xfrm>
            <a:off x="4212542" y="1889831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832A000-4A16-81CF-73AA-F359DF5EBBFC}"/>
              </a:ext>
            </a:extLst>
          </p:cNvPr>
          <p:cNvSpPr/>
          <p:nvPr/>
        </p:nvSpPr>
        <p:spPr>
          <a:xfrm>
            <a:off x="6278494" y="3055662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847FA85-AEB9-F420-4310-97F797C386D0}"/>
              </a:ext>
            </a:extLst>
          </p:cNvPr>
          <p:cNvSpPr/>
          <p:nvPr/>
        </p:nvSpPr>
        <p:spPr>
          <a:xfrm>
            <a:off x="8166915" y="402559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21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A5F060A-FFE2-71AE-3396-03F5C44A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A48E97C-8967-06F0-A1E6-01A6BBECAD78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A48E97C-8967-06F0-A1E6-01A6BBEC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6AB521D-6113-B9CE-EB78-C4A295D78730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6AB521D-6113-B9CE-EB78-C4A295D78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4F612E1-2387-B801-A4FA-371FCE1BAE89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4F612E1-2387-B801-A4FA-371FCE1BA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967AEB0-3DC4-7396-11DE-5D2593ECBA54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967AEB0-3DC4-7396-11DE-5D2593ECB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55B8F5E-B0FF-8426-3756-C72FC0A4083D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5B5897C-603E-0B69-B1EC-6AFE1436583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10AB8A-7E39-DEEE-5A12-8BA5480E4BE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B583962-5FDD-3A80-03A1-EA934A89BE0E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AB4AAAF-83A5-D841-8B06-A2000DAA7463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9784DB-C87B-4134-F741-E7515085F167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73F8CA4-0E9F-1B2A-51AD-FE47A8FB73C1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1890279-04F2-B99F-ADFD-46D8ADEF9ADB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BCAD4B7-2AF2-D143-3498-2A0DCCF409F8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07C815-2CFB-8AE8-B710-985BE270FA4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A2A0E9F-358A-E2A2-7711-93406666D87D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786D41-A70F-DD1E-D873-7FAEBECB3B65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BA22F00-F62D-EC4A-63AB-5D1FECE2D749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BA22F00-F62D-EC4A-63AB-5D1FECE2D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236D657-3984-07C6-4273-F9FEB2BBF29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F375E3C-BA8C-C7B1-0820-0959F93E4847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58ECF9B-20AB-6C02-3FF3-5F06264F67FC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45E4CE0-D6BF-C6EC-A6B7-308DA9798BC8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45E4CE0-D6BF-C6EC-A6B7-308DA9798B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A531007-4FBB-C79C-2284-6279CEEEE225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4461412-7266-0000-7AB2-A298BF3A31D1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27A3CCE-2A60-BC27-40BE-60F35C4A379D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5700E47-35E8-997B-FC66-3BCBE529DCC9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228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65BE50-6825-395E-C77E-50B8B2D68C12}"/>
              </a:ext>
            </a:extLst>
          </p:cNvPr>
          <p:cNvGrpSpPr/>
          <p:nvPr/>
        </p:nvGrpSpPr>
        <p:grpSpPr>
          <a:xfrm>
            <a:off x="635522" y="1646101"/>
            <a:ext cx="1463040" cy="914400"/>
            <a:chOff x="613385" y="357584"/>
            <a:chExt cx="1755228" cy="114562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AC4F150-8BB0-15F4-6E48-E6DDE8FA4207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45281E6-EE57-12D4-ED29-65DC1261F902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656CFB-38D3-671E-7F3E-FDFB386F6D7A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007919-4A9B-CDCC-7435-72FEB2B63F9E}"/>
              </a:ext>
            </a:extLst>
          </p:cNvPr>
          <p:cNvGrpSpPr/>
          <p:nvPr/>
        </p:nvGrpSpPr>
        <p:grpSpPr>
          <a:xfrm>
            <a:off x="623055" y="2783567"/>
            <a:ext cx="1463040" cy="914400"/>
            <a:chOff x="613385" y="357584"/>
            <a:chExt cx="1755228" cy="114562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74B1B70-73C6-B1D0-45BF-06080C96865E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720518-B498-CC24-F558-5A73C97763E0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4904BFD-5239-4D34-AB8F-C9E05F0D639C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E19E119-087D-741C-0C44-A4202E7B730B}"/>
              </a:ext>
            </a:extLst>
          </p:cNvPr>
          <p:cNvGrpSpPr/>
          <p:nvPr/>
        </p:nvGrpSpPr>
        <p:grpSpPr>
          <a:xfrm>
            <a:off x="579060" y="4864553"/>
            <a:ext cx="1463040" cy="914400"/>
            <a:chOff x="613385" y="357584"/>
            <a:chExt cx="1755228" cy="114562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DA5FDB6-7D63-B0FD-1785-65FEDC371586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8349629-4457-6A2A-08D6-1B504728074D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A0EE13-2E11-4F61-00B1-9182218E07B1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37A54966-9FCF-5E5B-3B15-0D26A6B1555F}"/>
              </a:ext>
            </a:extLst>
          </p:cNvPr>
          <p:cNvSpPr/>
          <p:nvPr/>
        </p:nvSpPr>
        <p:spPr>
          <a:xfrm>
            <a:off x="1310335" y="392103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E38D80-2BE4-E996-42D3-A0FD532B909C}"/>
              </a:ext>
            </a:extLst>
          </p:cNvPr>
          <p:cNvSpPr/>
          <p:nvPr/>
        </p:nvSpPr>
        <p:spPr>
          <a:xfrm>
            <a:off x="1308896" y="423553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FFC1DD4-4D1C-812F-755F-A4F8D9CCB2B1}"/>
              </a:ext>
            </a:extLst>
          </p:cNvPr>
          <p:cNvSpPr/>
          <p:nvPr/>
        </p:nvSpPr>
        <p:spPr>
          <a:xfrm>
            <a:off x="1308896" y="455004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10DEDD-A65D-FE56-110D-6E34D9D38B35}"/>
              </a:ext>
            </a:extLst>
          </p:cNvPr>
          <p:cNvSpPr txBox="1"/>
          <p:nvPr/>
        </p:nvSpPr>
        <p:spPr>
          <a:xfrm>
            <a:off x="-14510" y="818661"/>
            <a:ext cx="2939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Non-blood-feeding states</a:t>
            </a:r>
          </a:p>
          <a:p>
            <a:r>
              <a:rPr lang="en-US" sz="1400" dirty="0"/>
              <a:t>(Ovipositing, resting, etc.)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6DB0AA1-47D0-2AAA-BCCF-6F844FCE5A45}"/>
              </a:ext>
            </a:extLst>
          </p:cNvPr>
          <p:cNvGrpSpPr/>
          <p:nvPr/>
        </p:nvGrpSpPr>
        <p:grpSpPr>
          <a:xfrm>
            <a:off x="2859638" y="127267"/>
            <a:ext cx="8951361" cy="6406024"/>
            <a:chOff x="613385" y="357584"/>
            <a:chExt cx="1755228" cy="1145628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8563BC0-C123-CED9-6F4D-50B51EC7F4DE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26EC77-2D75-83A6-F759-D3AB6A5BE8AE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0EAECD6-0383-E2A0-3DA8-4C94EBC6AE18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38A307D-4A4B-9DE0-851B-9EC89BDC470A}"/>
              </a:ext>
            </a:extLst>
          </p:cNvPr>
          <p:cNvSpPr txBox="1"/>
          <p:nvPr/>
        </p:nvSpPr>
        <p:spPr>
          <a:xfrm>
            <a:off x="3363913" y="805448"/>
            <a:ext cx="292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Blood-feeding state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28B7ACE-B986-0F9D-996C-B9BA56A1ACFC}"/>
              </a:ext>
            </a:extLst>
          </p:cNvPr>
          <p:cNvSpPr/>
          <p:nvPr/>
        </p:nvSpPr>
        <p:spPr>
          <a:xfrm>
            <a:off x="3257211" y="3255327"/>
            <a:ext cx="1463040" cy="914400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DC60F2B-8891-18FE-6631-C7C6F305E8A0}"/>
              </a:ext>
            </a:extLst>
          </p:cNvPr>
          <p:cNvSpPr/>
          <p:nvPr/>
        </p:nvSpPr>
        <p:spPr>
          <a:xfrm>
            <a:off x="5410082" y="3255327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F7F71CCB-0A44-B180-DBE5-33FEF1C01604}"/>
              </a:ext>
            </a:extLst>
          </p:cNvPr>
          <p:cNvSpPr/>
          <p:nvPr/>
        </p:nvSpPr>
        <p:spPr>
          <a:xfrm>
            <a:off x="9715824" y="3255327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463BE31-2C23-EB53-999C-553F36E38DA9}"/>
              </a:ext>
            </a:extLst>
          </p:cNvPr>
          <p:cNvSpPr/>
          <p:nvPr/>
        </p:nvSpPr>
        <p:spPr>
          <a:xfrm>
            <a:off x="7562953" y="3255327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621B5C0-C56E-7020-0A52-3E81DC95373E}"/>
              </a:ext>
            </a:extLst>
          </p:cNvPr>
          <p:cNvGrpSpPr/>
          <p:nvPr/>
        </p:nvGrpSpPr>
        <p:grpSpPr>
          <a:xfrm>
            <a:off x="3257211" y="4801053"/>
            <a:ext cx="5768782" cy="914400"/>
            <a:chOff x="3257211" y="5245553"/>
            <a:chExt cx="5768782" cy="914400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8668B25E-4405-7CB0-4490-A718A9787112}"/>
                </a:ext>
              </a:extLst>
            </p:cNvPr>
            <p:cNvSpPr/>
            <p:nvPr/>
          </p:nvSpPr>
          <p:spPr>
            <a:xfrm>
              <a:off x="3257211" y="5245553"/>
              <a:ext cx="1463040" cy="914400"/>
            </a:xfrm>
            <a:prstGeom prst="roundRect">
              <a:avLst/>
            </a:prstGeom>
            <a:solidFill>
              <a:schemeClr val="accent2"/>
            </a:solidFill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CACE6C8F-93AF-919B-0AB2-4EB8C737BDD8}"/>
                </a:ext>
              </a:extLst>
            </p:cNvPr>
            <p:cNvSpPr/>
            <p:nvPr/>
          </p:nvSpPr>
          <p:spPr>
            <a:xfrm>
              <a:off x="5410082" y="5245553"/>
              <a:ext cx="1463040" cy="9144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E7CAA429-9BEE-1F93-C114-AE77D5530F6A}"/>
                </a:ext>
              </a:extLst>
            </p:cNvPr>
            <p:cNvSpPr/>
            <p:nvPr/>
          </p:nvSpPr>
          <p:spPr>
            <a:xfrm>
              <a:off x="7562953" y="5245553"/>
              <a:ext cx="1463040" cy="914400"/>
            </a:xfrm>
            <a:prstGeom prst="roundRect">
              <a:avLst/>
            </a:prstGeom>
            <a:solidFill>
              <a:schemeClr val="accent2"/>
            </a:solidFill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BFCD92-7C9F-A7A0-B05A-062EAADC1159}"/>
              </a:ext>
            </a:extLst>
          </p:cNvPr>
          <p:cNvGrpSpPr/>
          <p:nvPr/>
        </p:nvGrpSpPr>
        <p:grpSpPr>
          <a:xfrm>
            <a:off x="8231598" y="330467"/>
            <a:ext cx="2527728" cy="307777"/>
            <a:chOff x="9130737" y="375450"/>
            <a:chExt cx="2527728" cy="307777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A008B4A-2565-5A27-3849-5B248A27A32B}"/>
                </a:ext>
              </a:extLst>
            </p:cNvPr>
            <p:cNvSpPr/>
            <p:nvPr/>
          </p:nvSpPr>
          <p:spPr>
            <a:xfrm>
              <a:off x="9130737" y="439116"/>
              <a:ext cx="182880" cy="18288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3B7484D-98B7-3033-FFFF-A8CEC8B67C27}"/>
                    </a:ext>
                  </a:extLst>
                </p:cNvPr>
                <p:cNvSpPr txBox="1"/>
                <p:nvPr/>
              </p:nvSpPr>
              <p:spPr>
                <a:xfrm>
                  <a:off x="9354629" y="375450"/>
                  <a:ext cx="2303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Makes contact with hosts</a:t>
                  </a: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3B7484D-98B7-3033-FFFF-A8CEC8B67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4629" y="375450"/>
                  <a:ext cx="2303836" cy="307777"/>
                </a:xfrm>
                <a:prstGeom prst="rect">
                  <a:avLst/>
                </a:prstGeom>
                <a:blipFill>
                  <a:blip r:embed="rId2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542FDC5-A8B2-8D7C-58B9-7F7EB90F26F0}"/>
              </a:ext>
            </a:extLst>
          </p:cNvPr>
          <p:cNvGrpSpPr/>
          <p:nvPr/>
        </p:nvGrpSpPr>
        <p:grpSpPr>
          <a:xfrm>
            <a:off x="8231598" y="732202"/>
            <a:ext cx="3286077" cy="307777"/>
            <a:chOff x="9130737" y="637060"/>
            <a:chExt cx="3286077" cy="307777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A2A530A-8575-32F0-308F-BC816A4E85D7}"/>
                </a:ext>
              </a:extLst>
            </p:cNvPr>
            <p:cNvSpPr/>
            <p:nvPr/>
          </p:nvSpPr>
          <p:spPr>
            <a:xfrm>
              <a:off x="9130737" y="700726"/>
              <a:ext cx="182880" cy="182880"/>
            </a:xfrm>
            <a:prstGeom prst="ellipse">
              <a:avLst/>
            </a:prstGeom>
            <a:noFill/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480380-613A-1EC7-C881-5681A554514F}"/>
                    </a:ext>
                  </a:extLst>
                </p:cNvPr>
                <p:cNvSpPr txBox="1"/>
                <p:nvPr/>
              </p:nvSpPr>
              <p:spPr>
                <a:xfrm>
                  <a:off x="9354629" y="637060"/>
                  <a:ext cx="30621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Transmision to </a:t>
                  </a:r>
                  <a:r>
                    <a:rPr lang="en-US" sz="1400" b="1" u="sng" dirty="0"/>
                    <a:t>mosquito</a:t>
                  </a:r>
                  <a:r>
                    <a:rPr lang="en-US" sz="1400" dirty="0"/>
                    <a:t> possible</a:t>
                  </a: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480380-613A-1EC7-C881-5681A5545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4629" y="637060"/>
                  <a:ext cx="3062185" cy="307777"/>
                </a:xfrm>
                <a:prstGeom prst="rect">
                  <a:avLst/>
                </a:prstGeom>
                <a:blipFill>
                  <a:blip r:embed="rId3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C219D2A-0EB6-B28B-C5FF-6FAE59232BC6}"/>
              </a:ext>
            </a:extLst>
          </p:cNvPr>
          <p:cNvGrpSpPr/>
          <p:nvPr/>
        </p:nvGrpSpPr>
        <p:grpSpPr>
          <a:xfrm>
            <a:off x="8231598" y="1133938"/>
            <a:ext cx="2947266" cy="307777"/>
            <a:chOff x="9135301" y="924921"/>
            <a:chExt cx="2947266" cy="307777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680EE72-78B4-2EDD-D34B-0685922E2F3B}"/>
                </a:ext>
              </a:extLst>
            </p:cNvPr>
            <p:cNvSpPr/>
            <p:nvPr/>
          </p:nvSpPr>
          <p:spPr>
            <a:xfrm>
              <a:off x="9135301" y="988587"/>
              <a:ext cx="182880" cy="18288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8871C6-C0AC-349E-1577-3FD5C18A21AF}"/>
                    </a:ext>
                  </a:extLst>
                </p:cNvPr>
                <p:cNvSpPr txBox="1"/>
                <p:nvPr/>
              </p:nvSpPr>
              <p:spPr>
                <a:xfrm>
                  <a:off x="9359193" y="924921"/>
                  <a:ext cx="27233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Transmission to </a:t>
                  </a:r>
                  <a:r>
                    <a:rPr lang="en-US" sz="1400" b="1" u="sng" dirty="0"/>
                    <a:t>host </a:t>
                  </a:r>
                  <a:r>
                    <a:rPr lang="en-US" sz="1400" dirty="0"/>
                    <a:t>possible</a:t>
                  </a: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8871C6-C0AC-349E-1577-3FD5C18A21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193" y="924921"/>
                  <a:ext cx="2723374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3922" r="-224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D32439A-8597-E5F2-43AA-DF0EB6C047FA}"/>
              </a:ext>
            </a:extLst>
          </p:cNvPr>
          <p:cNvSpPr/>
          <p:nvPr/>
        </p:nvSpPr>
        <p:spPr>
          <a:xfrm>
            <a:off x="3257211" y="1709601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DCE6F8AF-7453-07D3-6E34-94A8559AC0D8}"/>
              </a:ext>
            </a:extLst>
          </p:cNvPr>
          <p:cNvSpPr/>
          <p:nvPr/>
        </p:nvSpPr>
        <p:spPr>
          <a:xfrm>
            <a:off x="5410082" y="1709601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6164B71-B020-BE5C-9C33-17E969A8EF3D}"/>
              </a:ext>
            </a:extLst>
          </p:cNvPr>
          <p:cNvSpPr/>
          <p:nvPr/>
        </p:nvSpPr>
        <p:spPr>
          <a:xfrm>
            <a:off x="9715824" y="1709601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B8648D8-BAAF-61B5-7CA3-4B1E279D8828}"/>
              </a:ext>
            </a:extLst>
          </p:cNvPr>
          <p:cNvSpPr/>
          <p:nvPr/>
        </p:nvSpPr>
        <p:spPr>
          <a:xfrm>
            <a:off x="7562953" y="1709601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78F1C78-8B88-BAA8-9A58-7B1FFED8C9C7}"/>
              </a:ext>
            </a:extLst>
          </p:cNvPr>
          <p:cNvGrpSpPr/>
          <p:nvPr/>
        </p:nvGrpSpPr>
        <p:grpSpPr>
          <a:xfrm rot="5400000">
            <a:off x="10400905" y="4898027"/>
            <a:ext cx="92879" cy="720452"/>
            <a:chOff x="10339413" y="4791564"/>
            <a:chExt cx="92879" cy="720452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CC35E86-AD65-50D6-D660-951F76445A7C}"/>
                </a:ext>
              </a:extLst>
            </p:cNvPr>
            <p:cNvSpPr/>
            <p:nvPr/>
          </p:nvSpPr>
          <p:spPr>
            <a:xfrm>
              <a:off x="10340852" y="47915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43DC94D-FB96-2A1C-0532-622B3D6325CA}"/>
                </a:ext>
              </a:extLst>
            </p:cNvPr>
            <p:cNvSpPr/>
            <p:nvPr/>
          </p:nvSpPr>
          <p:spPr>
            <a:xfrm>
              <a:off x="10339413" y="51060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1B6CC2A-2DE2-2C3C-9883-E0CEBF86E338}"/>
                </a:ext>
              </a:extLst>
            </p:cNvPr>
            <p:cNvSpPr/>
            <p:nvPr/>
          </p:nvSpPr>
          <p:spPr>
            <a:xfrm>
              <a:off x="10339413" y="54205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7599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38A307D-4A4B-9DE0-851B-9EC89BDC470A}"/>
              </a:ext>
            </a:extLst>
          </p:cNvPr>
          <p:cNvSpPr txBox="1"/>
          <p:nvPr/>
        </p:nvSpPr>
        <p:spPr>
          <a:xfrm>
            <a:off x="-36938" y="13829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Biting state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A762588-9C3A-F1D0-09F0-2748382D49C0}"/>
              </a:ext>
            </a:extLst>
          </p:cNvPr>
          <p:cNvGrpSpPr/>
          <p:nvPr/>
        </p:nvGrpSpPr>
        <p:grpSpPr>
          <a:xfrm>
            <a:off x="574829" y="516689"/>
            <a:ext cx="1566914" cy="6288135"/>
            <a:chOff x="435683" y="517412"/>
            <a:chExt cx="1566914" cy="628813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765BE50-6825-395E-C77E-50B8B2D68C12}"/>
                </a:ext>
              </a:extLst>
            </p:cNvPr>
            <p:cNvGrpSpPr/>
            <p:nvPr/>
          </p:nvGrpSpPr>
          <p:grpSpPr>
            <a:xfrm>
              <a:off x="579060" y="950575"/>
              <a:ext cx="1280161" cy="731520"/>
              <a:chOff x="613384" y="357585"/>
              <a:chExt cx="1755228" cy="1145627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AC4F150-8BB0-15F4-6E48-E6DDE8FA4207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45281E6-EE57-12D4-ED29-65DC1261F902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1656CFB-38D3-671E-7F3E-FDFB386F6D7A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3007919-4A9B-CDCC-7435-72FEB2B63F9E}"/>
                </a:ext>
              </a:extLst>
            </p:cNvPr>
            <p:cNvGrpSpPr/>
            <p:nvPr/>
          </p:nvGrpSpPr>
          <p:grpSpPr>
            <a:xfrm>
              <a:off x="579060" y="1975265"/>
              <a:ext cx="1280161" cy="731520"/>
              <a:chOff x="613384" y="357585"/>
              <a:chExt cx="1755228" cy="1145627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C74B1B70-73C6-B1D0-45BF-06080C96865E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B720518-B498-CC24-F558-5A73C97763E0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4904BFD-5239-4D34-AB8F-C9E05F0D639C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E19E119-087D-741C-0C44-A4202E7B730B}"/>
                </a:ext>
              </a:extLst>
            </p:cNvPr>
            <p:cNvGrpSpPr/>
            <p:nvPr/>
          </p:nvGrpSpPr>
          <p:grpSpPr>
            <a:xfrm>
              <a:off x="579060" y="6074027"/>
              <a:ext cx="1280161" cy="731520"/>
              <a:chOff x="613384" y="357585"/>
              <a:chExt cx="1755228" cy="1145627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4DA5FDB6-7D63-B0FD-1785-65FEDC371586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8349629-4457-6A2A-08D6-1B504728074D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8A0EE13-2E11-4F61-00B1-9182218E07B1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610DEDD-A65D-FE56-110D-6E34D9D38B35}"/>
                </a:ext>
              </a:extLst>
            </p:cNvPr>
            <p:cNvSpPr txBox="1"/>
            <p:nvPr/>
          </p:nvSpPr>
          <p:spPr>
            <a:xfrm>
              <a:off x="435683" y="517412"/>
              <a:ext cx="1566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Biting</a:t>
              </a:r>
              <a:r>
                <a:rPr lang="en-US" b="1" dirty="0"/>
                <a:t> stages</a:t>
              </a:r>
              <a:endParaRPr lang="en-US" sz="1400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A752255-4091-D977-7D51-6D231E6F1089}"/>
                </a:ext>
              </a:extLst>
            </p:cNvPr>
            <p:cNvGrpSpPr/>
            <p:nvPr/>
          </p:nvGrpSpPr>
          <p:grpSpPr>
            <a:xfrm>
              <a:off x="579060" y="2999955"/>
              <a:ext cx="1280161" cy="731520"/>
              <a:chOff x="613384" y="357585"/>
              <a:chExt cx="1755228" cy="1145627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FB1DBEF-A7DB-9E9D-B872-057FE7FF1A1A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C667CC4-290D-36F4-2162-A508BA045BB0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C2F4B86-CA2D-7491-C3D9-C52717461A9D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F74296-5737-8FF5-CAA4-C717C314FA96}"/>
                </a:ext>
              </a:extLst>
            </p:cNvPr>
            <p:cNvGrpSpPr/>
            <p:nvPr/>
          </p:nvGrpSpPr>
          <p:grpSpPr>
            <a:xfrm>
              <a:off x="579060" y="4024645"/>
              <a:ext cx="1280161" cy="731520"/>
              <a:chOff x="613384" y="357585"/>
              <a:chExt cx="1755228" cy="1145627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CEE43B0-93A2-C0DF-DA23-9576B98C60D3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C8B39CB-A1BE-79A2-B529-E45F5EED3BA1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370586C-C4E5-4CD5-867B-E4EC435913C8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E91FA6C-63A5-2A09-CAC0-D9C4D7CA8252}"/>
                </a:ext>
              </a:extLst>
            </p:cNvPr>
            <p:cNvGrpSpPr/>
            <p:nvPr/>
          </p:nvGrpSpPr>
          <p:grpSpPr>
            <a:xfrm>
              <a:off x="579060" y="5049335"/>
              <a:ext cx="1280161" cy="731520"/>
              <a:chOff x="613384" y="357585"/>
              <a:chExt cx="1755228" cy="1145627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52D2DE8-D78D-DC70-4E56-E3C08018FA6A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250C920-3AE7-FA77-5562-8A0D20A36128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DE9DE94-BB93-0709-9C59-C34256EA720A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46AD35C-5932-C0F0-222E-68ABC8DF779B}"/>
              </a:ext>
            </a:extLst>
          </p:cNvPr>
          <p:cNvGrpSpPr/>
          <p:nvPr/>
        </p:nvGrpSpPr>
        <p:grpSpPr>
          <a:xfrm>
            <a:off x="2807713" y="517412"/>
            <a:ext cx="1776436" cy="6287412"/>
            <a:chOff x="2687100" y="517412"/>
            <a:chExt cx="1776436" cy="6287412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3A28C94-DA20-B87E-742B-FA7941723364}"/>
                </a:ext>
              </a:extLst>
            </p:cNvPr>
            <p:cNvSpPr/>
            <p:nvPr/>
          </p:nvSpPr>
          <p:spPr>
            <a:xfrm>
              <a:off x="2935238" y="94985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FE0D574-45D0-9A02-16E0-1A99151FEB4C}"/>
                </a:ext>
              </a:extLst>
            </p:cNvPr>
            <p:cNvSpPr/>
            <p:nvPr/>
          </p:nvSpPr>
          <p:spPr>
            <a:xfrm>
              <a:off x="2935238" y="197454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8CB1F04-3B08-115C-D063-654E9320934E}"/>
                </a:ext>
              </a:extLst>
            </p:cNvPr>
            <p:cNvSpPr/>
            <p:nvPr/>
          </p:nvSpPr>
          <p:spPr>
            <a:xfrm>
              <a:off x="2935238" y="6073304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E5CA44-D31E-721D-090D-836C4D11B489}"/>
                </a:ext>
              </a:extLst>
            </p:cNvPr>
            <p:cNvSpPr txBox="1"/>
            <p:nvPr/>
          </p:nvSpPr>
          <p:spPr>
            <a:xfrm>
              <a:off x="2687100" y="517412"/>
              <a:ext cx="177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Contact</a:t>
              </a:r>
              <a:r>
                <a:rPr lang="en-US" b="1" dirty="0"/>
                <a:t> stages</a:t>
              </a:r>
              <a:endParaRPr lang="en-US" sz="1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290142E-6B45-12D5-BF7D-B45C609D5C89}"/>
                </a:ext>
              </a:extLst>
            </p:cNvPr>
            <p:cNvSpPr/>
            <p:nvPr/>
          </p:nvSpPr>
          <p:spPr>
            <a:xfrm>
              <a:off x="2935238" y="299923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7EEEE2A-BA85-461A-748E-C7281115A963}"/>
                </a:ext>
              </a:extLst>
            </p:cNvPr>
            <p:cNvSpPr/>
            <p:nvPr/>
          </p:nvSpPr>
          <p:spPr>
            <a:xfrm>
              <a:off x="2935238" y="402392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4C85A7D-D25D-BA26-9521-BD9DD8D814B6}"/>
                </a:ext>
              </a:extLst>
            </p:cNvPr>
            <p:cNvSpPr/>
            <p:nvPr/>
          </p:nvSpPr>
          <p:spPr>
            <a:xfrm>
              <a:off x="2935238" y="504861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AA09FA0-8B29-FB04-156B-F73249474AEE}"/>
              </a:ext>
            </a:extLst>
          </p:cNvPr>
          <p:cNvGrpSpPr/>
          <p:nvPr/>
        </p:nvGrpSpPr>
        <p:grpSpPr>
          <a:xfrm>
            <a:off x="5250119" y="278876"/>
            <a:ext cx="2869096" cy="6525948"/>
            <a:chOff x="4510209" y="278876"/>
            <a:chExt cx="2869096" cy="652594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197DEC5-D166-EB53-4E26-6A83C43DC807}"/>
                </a:ext>
              </a:extLst>
            </p:cNvPr>
            <p:cNvSpPr txBox="1"/>
            <p:nvPr/>
          </p:nvSpPr>
          <p:spPr>
            <a:xfrm>
              <a:off x="4510209" y="278876"/>
              <a:ext cx="2869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Transmission to mosquito </a:t>
              </a:r>
              <a:r>
                <a:rPr lang="en-US" b="1" dirty="0"/>
                <a:t>stages</a:t>
              </a:r>
              <a:endParaRPr lang="en-US" sz="1400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E00CC45-F531-E7E9-B177-7DD143EF6F2A}"/>
                </a:ext>
              </a:extLst>
            </p:cNvPr>
            <p:cNvGrpSpPr/>
            <p:nvPr/>
          </p:nvGrpSpPr>
          <p:grpSpPr>
            <a:xfrm>
              <a:off x="5304677" y="949852"/>
              <a:ext cx="1280160" cy="5854972"/>
              <a:chOff x="5138660" y="949852"/>
              <a:chExt cx="1280160" cy="5854972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94276DE-D7D8-3F1F-C434-6DFE97FF548E}"/>
                  </a:ext>
                </a:extLst>
              </p:cNvPr>
              <p:cNvSpPr/>
              <p:nvPr/>
            </p:nvSpPr>
            <p:spPr>
              <a:xfrm>
                <a:off x="5138660" y="94985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0A4ED749-1D0E-790D-0885-6574E57F2F61}"/>
                  </a:ext>
                </a:extLst>
              </p:cNvPr>
              <p:cNvSpPr/>
              <p:nvPr/>
            </p:nvSpPr>
            <p:spPr>
              <a:xfrm>
                <a:off x="5138660" y="197454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61DA4258-CB28-7B9A-81FB-A8597F564387}"/>
                  </a:ext>
                </a:extLst>
              </p:cNvPr>
              <p:cNvSpPr/>
              <p:nvPr/>
            </p:nvSpPr>
            <p:spPr>
              <a:xfrm>
                <a:off x="5138660" y="6073304"/>
                <a:ext cx="1280160" cy="7315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6CA9A1B9-6109-1AF5-1E5B-1AC06C25CCF5}"/>
                  </a:ext>
                </a:extLst>
              </p:cNvPr>
              <p:cNvSpPr/>
              <p:nvPr/>
            </p:nvSpPr>
            <p:spPr>
              <a:xfrm>
                <a:off x="5138660" y="299923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21A5E775-5409-41F2-6D50-810256620462}"/>
                  </a:ext>
                </a:extLst>
              </p:cNvPr>
              <p:cNvSpPr/>
              <p:nvPr/>
            </p:nvSpPr>
            <p:spPr>
              <a:xfrm>
                <a:off x="5138660" y="4023922"/>
                <a:ext cx="1280160" cy="7315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A3413B5F-AD13-11C3-25B0-3E619F03ACF5}"/>
                  </a:ext>
                </a:extLst>
              </p:cNvPr>
              <p:cNvSpPr/>
              <p:nvPr/>
            </p:nvSpPr>
            <p:spPr>
              <a:xfrm>
                <a:off x="5138660" y="504861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D6B78A-5C43-8FFA-C0C0-1EF65BE9B14D}"/>
              </a:ext>
            </a:extLst>
          </p:cNvPr>
          <p:cNvGrpSpPr/>
          <p:nvPr/>
        </p:nvGrpSpPr>
        <p:grpSpPr>
          <a:xfrm>
            <a:off x="8785186" y="270864"/>
            <a:ext cx="2869096" cy="6525948"/>
            <a:chOff x="7744892" y="278876"/>
            <a:chExt cx="2869096" cy="652594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8EF5922-D7D4-C7E7-6ECF-9EFA3ECCC4B3}"/>
                </a:ext>
              </a:extLst>
            </p:cNvPr>
            <p:cNvSpPr txBox="1"/>
            <p:nvPr/>
          </p:nvSpPr>
          <p:spPr>
            <a:xfrm>
              <a:off x="7744892" y="278876"/>
              <a:ext cx="2869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Transmission to host</a:t>
              </a:r>
              <a:r>
                <a:rPr lang="en-US" b="1" dirty="0">
                  <a:solidFill>
                    <a:schemeClr val="accent2"/>
                  </a:solidFill>
                </a:rPr>
                <a:t> </a:t>
              </a:r>
              <a:r>
                <a:rPr lang="en-US" b="1" dirty="0"/>
                <a:t>stages</a:t>
              </a:r>
              <a:endParaRPr lang="en-US" sz="1400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9BCD125-0DCE-5955-7F10-E1E480DADDE6}"/>
                </a:ext>
              </a:extLst>
            </p:cNvPr>
            <p:cNvGrpSpPr/>
            <p:nvPr/>
          </p:nvGrpSpPr>
          <p:grpSpPr>
            <a:xfrm>
              <a:off x="8539360" y="949852"/>
              <a:ext cx="1280160" cy="5854972"/>
              <a:chOff x="8373343" y="949852"/>
              <a:chExt cx="1280160" cy="5854972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A558D287-83E6-21BA-032D-4D49CE495ED6}"/>
                  </a:ext>
                </a:extLst>
              </p:cNvPr>
              <p:cNvSpPr/>
              <p:nvPr/>
            </p:nvSpPr>
            <p:spPr>
              <a:xfrm>
                <a:off x="8373343" y="949852"/>
                <a:ext cx="1280160" cy="731520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DBA9588E-9776-FA7E-2E06-CE4D323A6FCD}"/>
                  </a:ext>
                </a:extLst>
              </p:cNvPr>
              <p:cNvSpPr/>
              <p:nvPr/>
            </p:nvSpPr>
            <p:spPr>
              <a:xfrm>
                <a:off x="8373343" y="197454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CDC75E7D-5A74-5D63-6247-A8CEBC0B0A1F}"/>
                  </a:ext>
                </a:extLst>
              </p:cNvPr>
              <p:cNvSpPr/>
              <p:nvPr/>
            </p:nvSpPr>
            <p:spPr>
              <a:xfrm>
                <a:off x="8373343" y="6073304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2E489010-3053-B825-E706-73B5308F8D2B}"/>
                  </a:ext>
                </a:extLst>
              </p:cNvPr>
              <p:cNvSpPr/>
              <p:nvPr/>
            </p:nvSpPr>
            <p:spPr>
              <a:xfrm>
                <a:off x="8373343" y="299923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13A8B41C-E573-9DFB-0DBC-71D0B8B363C2}"/>
                  </a:ext>
                </a:extLst>
              </p:cNvPr>
              <p:cNvSpPr/>
              <p:nvPr/>
            </p:nvSpPr>
            <p:spPr>
              <a:xfrm>
                <a:off x="8373343" y="4023922"/>
                <a:ext cx="1280160" cy="731520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ED20BCF8-BBF7-856D-075D-87895A1466F8}"/>
                  </a:ext>
                </a:extLst>
              </p:cNvPr>
              <p:cNvSpPr/>
              <p:nvPr/>
            </p:nvSpPr>
            <p:spPr>
              <a:xfrm>
                <a:off x="8373343" y="504861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93998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AB09F1C0-B57B-181D-1F8A-3ACC13931FA2}"/>
              </a:ext>
            </a:extLst>
          </p:cNvPr>
          <p:cNvSpPr/>
          <p:nvPr/>
        </p:nvSpPr>
        <p:spPr>
          <a:xfrm>
            <a:off x="50800" y="-205790"/>
            <a:ext cx="2895599" cy="1506599"/>
          </a:xfrm>
          <a:prstGeom prst="mathMultiply">
            <a:avLst>
              <a:gd name="adj1" fmla="val 156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FD5F688A-97F2-88A8-8894-068C1FF3199A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491370" y="1394942"/>
            <a:ext cx="4699112" cy="7020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2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9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19D32B-74BE-31CE-4E11-0265C4DB591B}"/>
              </a:ext>
            </a:extLst>
          </p:cNvPr>
          <p:cNvSpPr txBox="1"/>
          <p:nvPr/>
        </p:nvSpPr>
        <p:spPr>
          <a:xfrm>
            <a:off x="431800" y="152400"/>
            <a:ext cx="50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feeding could increase questing duration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A2FF-C328-179B-8CCB-B2DC365CE18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39025" y="521732"/>
            <a:ext cx="515375" cy="16880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3028343-4ACF-12E6-ACAF-9C3C6937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03" y="2057400"/>
            <a:ext cx="11406605" cy="4572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EF487A-1374-DD18-93CB-B0B028D41589}"/>
              </a:ext>
            </a:extLst>
          </p:cNvPr>
          <p:cNvSpPr txBox="1"/>
          <p:nvPr/>
        </p:nvSpPr>
        <p:spPr>
          <a:xfrm>
            <a:off x="7442200" y="2016435"/>
            <a:ext cx="455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time spent in these compartments increases transmission probabilities and might reduce the propensity for the mosquito to be disrupted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E48610-879D-FB86-63E2-272EBCDB6B71}"/>
              </a:ext>
            </a:extLst>
          </p:cNvPr>
          <p:cNvCxnSpPr>
            <a:cxnSpLocks/>
          </p:cNvCxnSpPr>
          <p:nvPr/>
        </p:nvCxnSpPr>
        <p:spPr>
          <a:xfrm flipH="1">
            <a:off x="7937500" y="3234730"/>
            <a:ext cx="1784350" cy="11088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2802D-7E98-F45E-16F0-953B04DE7CA1}"/>
              </a:ext>
            </a:extLst>
          </p:cNvPr>
          <p:cNvCxnSpPr>
            <a:cxnSpLocks/>
          </p:cNvCxnSpPr>
          <p:nvPr/>
        </p:nvCxnSpPr>
        <p:spPr>
          <a:xfrm>
            <a:off x="9721850" y="3234730"/>
            <a:ext cx="146050" cy="184527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98BAB3-13F9-6244-8C34-53285278CD59}"/>
              </a:ext>
            </a:extLst>
          </p:cNvPr>
          <p:cNvSpPr txBox="1"/>
          <p:nvPr/>
        </p:nvSpPr>
        <p:spPr>
          <a:xfrm>
            <a:off x="4005330" y="1332963"/>
            <a:ext cx="372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Comments from Alex Perkins and …</a:t>
            </a:r>
          </a:p>
        </p:txBody>
      </p:sp>
    </p:spTree>
    <p:extLst>
      <p:ext uri="{BB962C8B-B14F-4D97-AF65-F5344CB8AC3E}">
        <p14:creationId xmlns:p14="http://schemas.microsoft.com/office/powerpoint/2010/main" val="311295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 rot="16200000" flipV="1">
            <a:off x="7074243" y="-227946"/>
            <a:ext cx="847059" cy="6363147"/>
          </a:xfrm>
          <a:prstGeom prst="bentConnector3">
            <a:avLst>
              <a:gd name="adj1" fmla="val 1269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6491600" y="3949971"/>
            <a:ext cx="3310131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D12E607-92C5-91C4-2378-9F6CAA812E28}"/>
              </a:ext>
            </a:extLst>
          </p:cNvPr>
          <p:cNvSpPr txBox="1"/>
          <p:nvPr/>
        </p:nvSpPr>
        <p:spPr>
          <a:xfrm>
            <a:off x="557305" y="767166"/>
            <a:ext cx="531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Simplified blood-feeding model</a:t>
            </a:r>
          </a:p>
        </p:txBody>
      </p:sp>
    </p:spTree>
    <p:extLst>
      <p:ext uri="{BB962C8B-B14F-4D97-AF65-F5344CB8AC3E}">
        <p14:creationId xmlns:p14="http://schemas.microsoft.com/office/powerpoint/2010/main" val="133987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4FFFE-CCEC-0D7F-8AFE-E8984B0F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04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2" idx="3"/>
            <a:endCxn id="2" idx="0"/>
          </p:cNvCxnSpPr>
          <p:nvPr/>
        </p:nvCxnSpPr>
        <p:spPr>
          <a:xfrm flipH="1" flipV="1">
            <a:off x="4316198" y="2530098"/>
            <a:ext cx="2175402" cy="1419874"/>
          </a:xfrm>
          <a:prstGeom prst="bentConnector4">
            <a:avLst>
              <a:gd name="adj1" fmla="val -51829"/>
              <a:gd name="adj2" fmla="val 1373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/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268925-0AE0-1CDB-C71C-6F2D0D369963}"/>
              </a:ext>
            </a:extLst>
          </p:cNvPr>
          <p:cNvSpPr txBox="1"/>
          <p:nvPr/>
        </p:nvSpPr>
        <p:spPr>
          <a:xfrm>
            <a:off x="557305" y="767166"/>
            <a:ext cx="480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Standard exponential model</a:t>
            </a:r>
          </a:p>
        </p:txBody>
      </p:sp>
    </p:spTree>
    <p:extLst>
      <p:ext uri="{BB962C8B-B14F-4D97-AF65-F5344CB8AC3E}">
        <p14:creationId xmlns:p14="http://schemas.microsoft.com/office/powerpoint/2010/main" val="135025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 flipV="1">
            <a:off x="4117617" y="2520355"/>
            <a:ext cx="2857607" cy="2758025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4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0"/>
            <a:endCxn id="90" idx="2"/>
          </p:cNvCxnSpPr>
          <p:nvPr/>
        </p:nvCxnSpPr>
        <p:spPr>
          <a:xfrm flipV="1"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>
            <a:off x="4117617" y="2070627"/>
            <a:ext cx="2857607" cy="449728"/>
          </a:xfrm>
          <a:prstGeom prst="curvedConnector3">
            <a:avLst>
              <a:gd name="adj1" fmla="val 46667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005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9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7030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39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39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39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>
            <a:off x="3031027" y="3108093"/>
            <a:ext cx="3522173" cy="0"/>
          </a:xfrm>
          <a:prstGeom prst="straightConnector1">
            <a:avLst/>
          </a:prstGeom>
          <a:ln w="76200">
            <a:solidFill>
              <a:schemeClr val="accent3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15155-E941-B208-9EBD-683A2B4846C9}"/>
              </a:ext>
            </a:extLst>
          </p:cNvPr>
          <p:cNvSpPr txBox="1"/>
          <p:nvPr/>
        </p:nvSpPr>
        <p:spPr>
          <a:xfrm>
            <a:off x="1369545" y="183136"/>
            <a:ext cx="950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numerical results correspond to this “incorrect” model! We’re working on updating them</a:t>
            </a:r>
          </a:p>
        </p:txBody>
      </p:sp>
    </p:spTree>
    <p:extLst>
      <p:ext uri="{BB962C8B-B14F-4D97-AF65-F5344CB8AC3E}">
        <p14:creationId xmlns:p14="http://schemas.microsoft.com/office/powerpoint/2010/main" val="10432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E837C-EB8C-64E7-5F6E-93800CA485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1536"/>
            <a:ext cx="12195792" cy="6860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F06C4-F6EC-9C0D-1177-D7EBC1FBC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03" t="24149" r="16112" b="29783"/>
          <a:stretch/>
        </p:blipFill>
        <p:spPr>
          <a:xfrm>
            <a:off x="9084366" y="1694433"/>
            <a:ext cx="1144516" cy="3160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4A4AC8-847A-6EA4-19BB-BED677421252}"/>
              </a:ext>
            </a:extLst>
          </p:cNvPr>
          <p:cNvSpPr/>
          <p:nvPr/>
        </p:nvSpPr>
        <p:spPr>
          <a:xfrm>
            <a:off x="9084365" y="1694433"/>
            <a:ext cx="1014333" cy="316016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A08A7-0F7D-C39C-0C3B-E28CCF7F6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54" t="82009" r="24353" b="3649"/>
          <a:stretch/>
        </p:blipFill>
        <p:spPr>
          <a:xfrm>
            <a:off x="8133195" y="5667824"/>
            <a:ext cx="1096676" cy="983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D2A1BC-A425-B9E9-E971-6D49814B5CBD}"/>
              </a:ext>
            </a:extLst>
          </p:cNvPr>
          <p:cNvSpPr/>
          <p:nvPr/>
        </p:nvSpPr>
        <p:spPr>
          <a:xfrm>
            <a:off x="8133195" y="5713137"/>
            <a:ext cx="1096676" cy="92353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50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/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vector </a:t>
                </a:r>
                <a:r>
                  <a:rPr lang="en-US" sz="2800" dirty="0"/>
                  <a:t>to host: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blipFill>
                <a:blip r:embed="rId2"/>
                <a:stretch>
                  <a:fillRect l="-4181" t="-8372" r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/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host </a:t>
                </a:r>
                <a:r>
                  <a:rPr lang="en-US" sz="2800" dirty="0"/>
                  <a:t>to vector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blipFill>
                <a:blip r:embed="rId3"/>
                <a:stretch>
                  <a:fillRect l="-4143" t="-5310" r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034B2DC-3AC2-7D11-5F9A-EA01A4084560}"/>
              </a:ext>
            </a:extLst>
          </p:cNvPr>
          <p:cNvSpPr txBox="1"/>
          <p:nvPr/>
        </p:nvSpPr>
        <p:spPr>
          <a:xfrm>
            <a:off x="5745176" y="1799004"/>
            <a:ext cx="604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Hosts can only be infected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, </a:t>
            </a:r>
            <a:r>
              <a:rPr lang="en-US" b="1" u="sng" dirty="0"/>
              <a:t>probing</a:t>
            </a:r>
            <a:r>
              <a:rPr lang="en-US" dirty="0"/>
              <a:t> 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A8C22-1923-F9D4-BCBB-465103479C00}"/>
              </a:ext>
            </a:extLst>
          </p:cNvPr>
          <p:cNvSpPr txBox="1"/>
          <p:nvPr/>
        </p:nvSpPr>
        <p:spPr>
          <a:xfrm>
            <a:off x="5745176" y="4667914"/>
            <a:ext cx="644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Vectors can only be infected from </a:t>
            </a:r>
            <a:r>
              <a:rPr lang="en-US" b="1" u="sng" dirty="0"/>
              <a:t>ingesting</a:t>
            </a:r>
            <a:r>
              <a:rPr lang="en-US" dirty="0"/>
              <a:t> blood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 hosts</a:t>
            </a:r>
          </a:p>
        </p:txBody>
      </p:sp>
    </p:spTree>
    <p:extLst>
      <p:ext uri="{BB962C8B-B14F-4D97-AF65-F5344CB8AC3E}">
        <p14:creationId xmlns:p14="http://schemas.microsoft.com/office/powerpoint/2010/main" val="12225895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blipFill>
                <a:blip r:embed="rId3"/>
                <a:stretch>
                  <a:fillRect l="-1173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2B508D14-BE3B-1476-DFDA-E426E2D54E9A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CDD8B-92EA-DB38-5C3B-92B689D3D985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13C6960-64BD-569E-DDA2-A7E48271AF10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449DC-CEDC-4FA9-1081-882AC67DBFB9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267A786-1C13-FF66-290E-12D5061C6DF8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13A0C-EE43-9FB7-8AEC-64497371B178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</p:spTree>
    <p:extLst>
      <p:ext uri="{BB962C8B-B14F-4D97-AF65-F5344CB8AC3E}">
        <p14:creationId xmlns:p14="http://schemas.microsoft.com/office/powerpoint/2010/main" val="1339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9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84408-0531-E294-AD52-3D8F5C4FA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8" t="16555"/>
          <a:stretch/>
        </p:blipFill>
        <p:spPr>
          <a:xfrm>
            <a:off x="6096000" y="1135117"/>
            <a:ext cx="6096528" cy="5722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BDFCC-FFE3-4E9D-A2FD-FC6B232B1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8405" r="50002"/>
          <a:stretch/>
        </p:blipFill>
        <p:spPr>
          <a:xfrm>
            <a:off x="0" y="1262270"/>
            <a:ext cx="6096000" cy="5596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77563-F085-F132-EBA6-F3D9EB3D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78153"/>
          <a:stretch/>
        </p:blipFill>
        <p:spPr>
          <a:xfrm>
            <a:off x="0" y="-595"/>
            <a:ext cx="12192528" cy="14983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8F2D1F-AF2E-98F8-2BB4-373C872981BC}"/>
              </a:ext>
            </a:extLst>
          </p:cNvPr>
          <p:cNvSpPr/>
          <p:nvPr/>
        </p:nvSpPr>
        <p:spPr>
          <a:xfrm>
            <a:off x="433954" y="1624877"/>
            <a:ext cx="5455402" cy="4636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Does multiple blood-feeding always multiply transmission?</a:t>
            </a:r>
          </a:p>
          <a:p>
            <a:endParaRPr lang="en-US" sz="2800" i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Or do the specific </a:t>
            </a:r>
            <a:r>
              <a:rPr lang="en-US" sz="2800" b="1" i="1" dirty="0">
                <a:solidFill>
                  <a:sysClr val="windowText" lastClr="000000"/>
                </a:solidFill>
              </a:rPr>
              <a:t>mechanisms </a:t>
            </a:r>
            <a:r>
              <a:rPr lang="en-US" sz="2800" i="1" dirty="0">
                <a:solidFill>
                  <a:sysClr val="windowText" lastClr="000000"/>
                </a:solidFill>
              </a:rPr>
              <a:t>or </a:t>
            </a:r>
            <a:r>
              <a:rPr lang="en-US" sz="2800" b="1" i="1" dirty="0">
                <a:solidFill>
                  <a:sysClr val="windowText" lastClr="000000"/>
                </a:solidFill>
              </a:rPr>
              <a:t>drivers </a:t>
            </a:r>
            <a:r>
              <a:rPr lang="en-US" sz="2800" i="1" dirty="0">
                <a:solidFill>
                  <a:sysClr val="windowText" lastClr="000000"/>
                </a:solidFill>
              </a:rPr>
              <a:t>matter?</a:t>
            </a:r>
          </a:p>
        </p:txBody>
      </p:sp>
    </p:spTree>
    <p:extLst>
      <p:ext uri="{BB962C8B-B14F-4D97-AF65-F5344CB8AC3E}">
        <p14:creationId xmlns:p14="http://schemas.microsoft.com/office/powerpoint/2010/main" val="14644087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4D66450-18F0-605F-CBB0-B5890356F134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E94D8-8C08-DABC-2AE7-3B52AC23B281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D92C8E9-BEE7-7A92-3103-085AF3525AF4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99D5A-7B10-483C-F6BA-8A54FC4E3FC7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17DF81D-226E-D28A-B893-368E153A3BB9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B71B7-9E56-A987-97B5-01ACD5310C21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1374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1365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 w/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r="-1505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3210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E664-294D-6F90-3344-EBD66C921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3DE4BBC-C18E-C6FA-32F8-95FEDF533FB1}"/>
              </a:ext>
            </a:extLst>
          </p:cNvPr>
          <p:cNvSpPr txBox="1"/>
          <p:nvPr/>
        </p:nvSpPr>
        <p:spPr>
          <a:xfrm>
            <a:off x="8344662" y="811936"/>
            <a:ext cx="186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03BF7E-C88A-AD11-0FBA-4E152916CD48}"/>
              </a:ext>
            </a:extLst>
          </p:cNvPr>
          <p:cNvSpPr txBox="1"/>
          <p:nvPr/>
        </p:nvSpPr>
        <p:spPr>
          <a:xfrm>
            <a:off x="8457417" y="2364934"/>
            <a:ext cx="1663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Landing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41E078-F6AF-4FC2-3BBB-D30FE96800D1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9277674" y="1396711"/>
            <a:ext cx="11349" cy="968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84AC1F-3180-33CD-474B-2D8CA640827D}"/>
              </a:ext>
            </a:extLst>
          </p:cNvPr>
          <p:cNvSpPr txBox="1"/>
          <p:nvPr/>
        </p:nvSpPr>
        <p:spPr>
          <a:xfrm>
            <a:off x="9801029" y="194782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1/3 days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40184B-AFD8-BA11-3402-E243A1E1D40E}"/>
              </a:ext>
            </a:extLst>
          </p:cNvPr>
          <p:cNvSpPr txBox="1"/>
          <p:nvPr/>
        </p:nvSpPr>
        <p:spPr>
          <a:xfrm>
            <a:off x="8484804" y="3684034"/>
            <a:ext cx="1610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Probing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74C169-3081-164C-965C-88C7088C84F6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9289023" y="2949709"/>
            <a:ext cx="1130" cy="734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3C643C-A4E2-E8B0-86A3-C9E07114007B}"/>
              </a:ext>
            </a:extLst>
          </p:cNvPr>
          <p:cNvSpPr txBox="1"/>
          <p:nvPr/>
        </p:nvSpPr>
        <p:spPr>
          <a:xfrm>
            <a:off x="9801029" y="3168137"/>
            <a:ext cx="12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minutes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65171B-FF20-F546-35FD-74AAEA702091}"/>
              </a:ext>
            </a:extLst>
          </p:cNvPr>
          <p:cNvSpPr txBox="1"/>
          <p:nvPr/>
        </p:nvSpPr>
        <p:spPr>
          <a:xfrm>
            <a:off x="4022421" y="2215816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Seek new host?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5134431-F84C-659D-50C7-71DBE1C13A3F}"/>
              </a:ext>
            </a:extLst>
          </p:cNvPr>
          <p:cNvCxnSpPr>
            <a:cxnSpLocks/>
            <a:stCxn id="61" idx="1"/>
            <a:endCxn id="47" idx="1"/>
          </p:cNvCxnSpPr>
          <p:nvPr/>
        </p:nvCxnSpPr>
        <p:spPr>
          <a:xfrm rot="10800000" flipH="1">
            <a:off x="4022420" y="1104324"/>
            <a:ext cx="4322241" cy="1403880"/>
          </a:xfrm>
          <a:prstGeom prst="bentConnector3">
            <a:avLst>
              <a:gd name="adj1" fmla="val -52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2C0C37D-4267-28A2-2C38-3E4B7F7CFDAB}"/>
              </a:ext>
            </a:extLst>
          </p:cNvPr>
          <p:cNvCxnSpPr>
            <a:cxnSpLocks/>
            <a:stCxn id="61" idx="0"/>
            <a:endCxn id="48" idx="0"/>
          </p:cNvCxnSpPr>
          <p:nvPr/>
        </p:nvCxnSpPr>
        <p:spPr>
          <a:xfrm rot="16200000" flipH="1">
            <a:off x="7353089" y="429001"/>
            <a:ext cx="149118" cy="3722749"/>
          </a:xfrm>
          <a:prstGeom prst="bentConnector3">
            <a:avLst>
              <a:gd name="adj1" fmla="val -1533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B550B9D-6DD0-BAB1-68A0-6BD9C0237BF3}"/>
              </a:ext>
            </a:extLst>
          </p:cNvPr>
          <p:cNvSpPr txBox="1"/>
          <p:nvPr/>
        </p:nvSpPr>
        <p:spPr>
          <a:xfrm>
            <a:off x="4372336" y="720509"/>
            <a:ext cx="118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= 66%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1EEB5E-8164-8A30-D2F5-C00E51C37984}"/>
              </a:ext>
            </a:extLst>
          </p:cNvPr>
          <p:cNvSpPr txBox="1"/>
          <p:nvPr/>
        </p:nvSpPr>
        <p:spPr>
          <a:xfrm>
            <a:off x="6479229" y="157679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= 34%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7024D43-2FB1-4996-FA84-A49D4D328577}"/>
              </a:ext>
            </a:extLst>
          </p:cNvPr>
          <p:cNvSpPr txBox="1"/>
          <p:nvPr/>
        </p:nvSpPr>
        <p:spPr>
          <a:xfrm>
            <a:off x="8318245" y="5028412"/>
            <a:ext cx="1886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Ingesting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36346C-0794-3799-AC46-53D6A237950E}"/>
              </a:ext>
            </a:extLst>
          </p:cNvPr>
          <p:cNvCxnSpPr>
            <a:cxnSpLocks/>
            <a:stCxn id="52" idx="2"/>
            <a:endCxn id="73" idx="0"/>
          </p:cNvCxnSpPr>
          <p:nvPr/>
        </p:nvCxnSpPr>
        <p:spPr>
          <a:xfrm flipH="1">
            <a:off x="9261580" y="4268809"/>
            <a:ext cx="28573" cy="759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B54B6E4-5AA3-152C-2270-4B8ED2B5C19D}"/>
              </a:ext>
            </a:extLst>
          </p:cNvPr>
          <p:cNvSpPr txBox="1"/>
          <p:nvPr/>
        </p:nvSpPr>
        <p:spPr>
          <a:xfrm>
            <a:off x="9801029" y="4513333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minutes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538ACD-A351-4E31-3DE9-DBB7FF4CF860}"/>
              </a:ext>
            </a:extLst>
          </p:cNvPr>
          <p:cNvSpPr txBox="1"/>
          <p:nvPr/>
        </p:nvSpPr>
        <p:spPr>
          <a:xfrm>
            <a:off x="8081617" y="6316045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Oviposition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10EA2E7-9928-C1AE-517E-8D290B3335DB}"/>
              </a:ext>
            </a:extLst>
          </p:cNvPr>
          <p:cNvCxnSpPr>
            <a:cxnSpLocks/>
            <a:stCxn id="73" idx="2"/>
            <a:endCxn id="78" idx="0"/>
          </p:cNvCxnSpPr>
          <p:nvPr/>
        </p:nvCxnSpPr>
        <p:spPr>
          <a:xfrm flipH="1">
            <a:off x="9245558" y="5613187"/>
            <a:ext cx="16022" cy="702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B491B20-6FE1-46D2-AE31-7CC8B9D80716}"/>
              </a:ext>
            </a:extLst>
          </p:cNvPr>
          <p:cNvSpPr txBox="1"/>
          <p:nvPr/>
        </p:nvSpPr>
        <p:spPr>
          <a:xfrm>
            <a:off x="9801029" y="5698484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minutes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CA3A92AF-6832-2D6D-1E76-9A7691F7F5EB}"/>
              </a:ext>
            </a:extLst>
          </p:cNvPr>
          <p:cNvCxnSpPr>
            <a:cxnSpLocks/>
            <a:stCxn id="52" idx="1"/>
            <a:endCxn id="61" idx="2"/>
          </p:cNvCxnSpPr>
          <p:nvPr/>
        </p:nvCxnSpPr>
        <p:spPr>
          <a:xfrm rot="10800000">
            <a:off x="5566274" y="2800592"/>
            <a:ext cx="2918530" cy="117583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61967B64-545B-A40F-B46F-059D0F09B367}"/>
              </a:ext>
            </a:extLst>
          </p:cNvPr>
          <p:cNvCxnSpPr>
            <a:cxnSpLocks/>
            <a:stCxn id="73" idx="1"/>
            <a:endCxn id="61" idx="2"/>
          </p:cNvCxnSpPr>
          <p:nvPr/>
        </p:nvCxnSpPr>
        <p:spPr>
          <a:xfrm rot="10800000">
            <a:off x="5566275" y="2800592"/>
            <a:ext cx="2751971" cy="25202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5441FBD-10CB-15D7-66D0-E51DFBC5ADD7}"/>
              </a:ext>
            </a:extLst>
          </p:cNvPr>
          <p:cNvSpPr txBox="1"/>
          <p:nvPr/>
        </p:nvSpPr>
        <p:spPr>
          <a:xfrm>
            <a:off x="7853181" y="580712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90%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1D17FC-7DEF-A8F2-CE28-2087CB605F8B}"/>
              </a:ext>
            </a:extLst>
          </p:cNvPr>
          <p:cNvSpPr txBox="1"/>
          <p:nvPr/>
        </p:nvSpPr>
        <p:spPr>
          <a:xfrm>
            <a:off x="7853181" y="459131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80%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03FFD9-2B81-5A39-EA3E-3F74A2895B2E}"/>
              </a:ext>
            </a:extLst>
          </p:cNvPr>
          <p:cNvSpPr txBox="1"/>
          <p:nvPr/>
        </p:nvSpPr>
        <p:spPr>
          <a:xfrm>
            <a:off x="7849408" y="3229291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70%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FAE810-0D61-DEFA-0CDF-117FC91397F5}"/>
              </a:ext>
            </a:extLst>
          </p:cNvPr>
          <p:cNvSpPr txBox="1"/>
          <p:nvPr/>
        </p:nvSpPr>
        <p:spPr>
          <a:xfrm>
            <a:off x="6562314" y="3679191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93E709-31CE-6156-61C8-11FFA84A7121}"/>
              </a:ext>
            </a:extLst>
          </p:cNvPr>
          <p:cNvSpPr txBox="1"/>
          <p:nvPr/>
        </p:nvSpPr>
        <p:spPr>
          <a:xfrm>
            <a:off x="6562314" y="5023837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0918A49-2E76-25CD-4162-41A301FC0362}"/>
              </a:ext>
            </a:extLst>
          </p:cNvPr>
          <p:cNvSpPr txBox="1"/>
          <p:nvPr/>
        </p:nvSpPr>
        <p:spPr>
          <a:xfrm>
            <a:off x="6562314" y="2891390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C1A44F2-E28E-00D5-2643-B768586F92A8}"/>
              </a:ext>
            </a:extLst>
          </p:cNvPr>
          <p:cNvCxnSpPr>
            <a:cxnSpLocks/>
            <a:stCxn id="48" idx="1"/>
            <a:endCxn id="61" idx="2"/>
          </p:cNvCxnSpPr>
          <p:nvPr/>
        </p:nvCxnSpPr>
        <p:spPr>
          <a:xfrm rot="10800000" flipV="1">
            <a:off x="5566275" y="2657321"/>
            <a:ext cx="2891143" cy="143269"/>
          </a:xfrm>
          <a:prstGeom prst="bentConnector4">
            <a:avLst>
              <a:gd name="adj1" fmla="val 23300"/>
              <a:gd name="adj2" fmla="val 3636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5B7BD1C-10DD-6E30-FE3D-AC8542C7F82B}"/>
              </a:ext>
            </a:extLst>
          </p:cNvPr>
          <p:cNvSpPr txBox="1"/>
          <p:nvPr/>
        </p:nvSpPr>
        <p:spPr>
          <a:xfrm>
            <a:off x="9573372" y="1482784"/>
            <a:ext cx="19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Average duration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5ED0A9-A83F-BE42-CDAC-4E2D89C51E11}"/>
              </a:ext>
            </a:extLst>
          </p:cNvPr>
          <p:cNvSpPr txBox="1"/>
          <p:nvPr/>
        </p:nvSpPr>
        <p:spPr>
          <a:xfrm>
            <a:off x="176527" y="795274"/>
            <a:ext cx="3423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Parameterized blood-feeding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64A53-C862-6D8F-625B-709D60FF4685}"/>
              </a:ext>
            </a:extLst>
          </p:cNvPr>
          <p:cNvSpPr/>
          <p:nvPr/>
        </p:nvSpPr>
        <p:spPr>
          <a:xfrm>
            <a:off x="9439545" y="1852115"/>
            <a:ext cx="1739208" cy="51281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9F9F-B1B2-4BA3-2280-8AFCC422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mechanistic and </a:t>
            </a:r>
            <a:br>
              <a:rPr lang="en-US" dirty="0"/>
            </a:br>
            <a:r>
              <a:rPr lang="en-US" dirty="0"/>
              <a:t>standard exponential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be the amount of time it takes a mosquito to leave the blood-feeding stages (in reality a random variable)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Using,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, the </a:t>
                </a:r>
                <a:r>
                  <a:rPr lang="en-US" sz="2400" b="1" dirty="0"/>
                  <a:t>mean waiting time to leave the blood-feeding stage</a:t>
                </a:r>
                <a:r>
                  <a:rPr lang="en-US" sz="2400" dirty="0"/>
                  <a:t>, we can compare the two models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equivalent to the </a:t>
                </a:r>
                <a:r>
                  <a:rPr lang="en-US" sz="2400" i="1" u="sng" dirty="0"/>
                  <a:t>gonotrophic cycle duration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  <a:blipFill>
                <a:blip r:embed="rId3"/>
                <a:stretch>
                  <a:fillRect l="-1678" t="-1821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biting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rate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600" dirty="0"/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acc>
                                  <m:accPr>
                                    <m:chr m:val="⃑"/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711708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7692" r="-288971" b="-90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7692" r="-769" b="-905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538353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141573" r="-288971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141573" r="-769" b="-19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57914A-14D9-4F43-1AB8-B022AF3811C1}"/>
              </a:ext>
            </a:extLst>
          </p:cNvPr>
          <p:cNvCxnSpPr/>
          <p:nvPr/>
        </p:nvCxnSpPr>
        <p:spPr>
          <a:xfrm>
            <a:off x="6448097" y="1899745"/>
            <a:ext cx="0" cy="44379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/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For now, we will vary two unknown parameters:</a:t>
                </a:r>
                <a:endParaRPr lang="en-US" sz="110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1800" dirty="0"/>
                  <a:t> the probability of seeking a new host after being disrupted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/>
                  <a:t>  the average duration of the questing stage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blipFill>
                <a:blip r:embed="rId5"/>
                <a:stretch>
                  <a:fillRect l="-1876" t="-2658" b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8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B0ABC-8453-5F25-AD87-96DC16078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2"/>
          <a:stretch/>
        </p:blipFill>
        <p:spPr>
          <a:xfrm>
            <a:off x="619255" y="-11227"/>
            <a:ext cx="10953490" cy="6880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F20877-72DA-3D5C-CC4A-1D2E112FB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2" t="36896" b="46075"/>
          <a:stretch/>
        </p:blipFill>
        <p:spPr>
          <a:xfrm>
            <a:off x="3614345" y="2826459"/>
            <a:ext cx="2553395" cy="1363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/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Distribution of blood-feeding stage duration,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blipFill>
                <a:blip r:embed="rId4"/>
                <a:stretch>
                  <a:fillRect l="-137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5283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3"/>
          <a:stretch/>
        </p:blipFill>
        <p:spPr>
          <a:xfrm>
            <a:off x="36945" y="0"/>
            <a:ext cx="12155055" cy="6849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7163680" y="2184830"/>
            <a:ext cx="1675236" cy="1297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84206-8ADF-1744-72F7-E223EFCC7497}"/>
              </a:ext>
            </a:extLst>
          </p:cNvPr>
          <p:cNvSpPr txBox="1"/>
          <p:nvPr/>
        </p:nvSpPr>
        <p:spPr>
          <a:xfrm>
            <a:off x="3027335" y="339510"/>
            <a:ext cx="613732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When blood-feeding dynamics move quickly, </a:t>
            </a:r>
          </a:p>
          <a:p>
            <a:r>
              <a:rPr lang="en-US" sz="2400" dirty="0"/>
              <a:t>very different values of </a:t>
            </a:r>
            <a:r>
              <a:rPr lang="en-US" sz="2400" i="1" dirty="0"/>
              <a:t>R</a:t>
            </a:r>
            <a:r>
              <a:rPr lang="en-US" sz="2400" i="1" baseline="-25000" dirty="0"/>
              <a:t>0 </a:t>
            </a:r>
            <a:r>
              <a:rPr lang="en-US" sz="2400" dirty="0"/>
              <a:t>are attained</a:t>
            </a:r>
          </a:p>
        </p:txBody>
      </p:sp>
    </p:spTree>
    <p:extLst>
      <p:ext uri="{BB962C8B-B14F-4D97-AF65-F5344CB8AC3E}">
        <p14:creationId xmlns:p14="http://schemas.microsoft.com/office/powerpoint/2010/main" val="40994628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0" y="200580"/>
            <a:ext cx="12192000" cy="6657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10368698" y="2480394"/>
            <a:ext cx="1675236" cy="1297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/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R</a:t>
                </a:r>
                <a:r>
                  <a:rPr lang="en-US" sz="2400" i="1" baseline="-25000" dirty="0"/>
                  <a:t>0  </a:t>
                </a:r>
                <a:r>
                  <a:rPr lang="en-US" sz="2400" dirty="0"/>
                  <a:t>shows drastically different responses to biting rate under the standard assumption that  </a:t>
                </a:r>
              </a:p>
              <a:p>
                <a:pPr algn="ctr"/>
                <a:r>
                  <a:rPr lang="en-US" sz="2400" b="1" dirty="0"/>
                  <a:t>“biting rate = 1/gonotrophic cycle duration”</a:t>
                </a:r>
              </a:p>
              <a:p>
                <a:r>
                  <a:rPr lang="en-US" sz="2400" dirty="0"/>
                  <a:t>because the mechanisms decreasing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 differ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blipFill>
                <a:blip r:embed="rId5"/>
                <a:stretch>
                  <a:fillRect l="-1264" t="-3101" r="-590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144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F66C7-9530-E1C2-DBF7-B74BE0654F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528" cy="68582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94916A-B786-D6B7-0742-27C6E498D65F}"/>
              </a:ext>
            </a:extLst>
          </p:cNvPr>
          <p:cNvSpPr/>
          <p:nvPr/>
        </p:nvSpPr>
        <p:spPr>
          <a:xfrm>
            <a:off x="1012294" y="871221"/>
            <a:ext cx="5484300" cy="30650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Identifying the correct </a:t>
            </a:r>
            <a:r>
              <a:rPr lang="en-US" sz="2800" b="1" dirty="0">
                <a:solidFill>
                  <a:sysClr val="windowText" lastClr="000000"/>
                </a:solidFill>
              </a:rPr>
              <a:t>mechanism </a:t>
            </a:r>
            <a:r>
              <a:rPr lang="en-US" sz="2800" dirty="0">
                <a:solidFill>
                  <a:sysClr val="windowText" lastClr="000000"/>
                </a:solidFill>
              </a:rPr>
              <a:t>driving </a:t>
            </a:r>
          </a:p>
          <a:p>
            <a:r>
              <a:rPr lang="en-US" sz="2800" dirty="0">
                <a:solidFill>
                  <a:sysClr val="windowText" lastClr="000000"/>
                </a:solidFill>
              </a:rPr>
              <a:t>observed multiple blood-feeding is key for predictions of transmission risk</a:t>
            </a:r>
            <a:endParaRPr lang="en-US" sz="2800" i="1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AB1C0-1E14-C012-A675-DA5767F2E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2568" t="4" r="1" b="10984"/>
          <a:stretch/>
        </p:blipFill>
        <p:spPr>
          <a:xfrm>
            <a:off x="6409508" y="0"/>
            <a:ext cx="5783019" cy="61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099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6F62F32B-2BB4-7B6F-07D8-89EE5F9E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5"/>
          <a:stretch/>
        </p:blipFill>
        <p:spPr>
          <a:xfrm>
            <a:off x="1511" y="754054"/>
            <a:ext cx="12188977" cy="564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0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8865031" y="1"/>
            <a:ext cx="1613392" cy="6858000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5135764" y="2510768"/>
            <a:ext cx="3801979" cy="4347233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74" y="2510768"/>
            <a:ext cx="3074615" cy="4347232"/>
          </a:xfrm>
          <a:prstGeom prst="rect">
            <a:avLst/>
          </a:prstGeom>
        </p:spPr>
      </p:pic>
      <p:pic>
        <p:nvPicPr>
          <p:cNvPr id="9" name="Picture 8" descr="A sign with a person and text&#10;&#10;Description automatically generated">
            <a:extLst>
              <a:ext uri="{FF2B5EF4-FFF2-40B4-BE49-F238E27FC236}">
                <a16:creationId xmlns:a16="http://schemas.microsoft.com/office/drawing/2014/main" id="{4BED1CBC-1FDA-90A6-0AB0-488130FC2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58" y="0"/>
            <a:ext cx="4771016" cy="2908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999" y="0"/>
            <a:ext cx="3162001" cy="6858000"/>
          </a:xfrm>
          <a:prstGeom prst="rect">
            <a:avLst/>
          </a:prstGeom>
        </p:spPr>
      </p:pic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/>
          <a:stretch/>
        </p:blipFill>
        <p:spPr>
          <a:xfrm>
            <a:off x="0" y="0"/>
            <a:ext cx="5135765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899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lines on it&#10;&#10;Description automatically generated with medium confidence">
            <a:extLst>
              <a:ext uri="{FF2B5EF4-FFF2-40B4-BE49-F238E27FC236}">
                <a16:creationId xmlns:a16="http://schemas.microsoft.com/office/drawing/2014/main" id="{F908C3F2-6551-493D-36A1-167CE49B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/>
          <a:stretch/>
        </p:blipFill>
        <p:spPr>
          <a:xfrm>
            <a:off x="1511" y="762722"/>
            <a:ext cx="12188977" cy="56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165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EEAC94-4150-4D31-F6F1-0F613C9258A8}"/>
              </a:ext>
            </a:extLst>
          </p:cNvPr>
          <p:cNvSpPr/>
          <p:nvPr/>
        </p:nvSpPr>
        <p:spPr>
          <a:xfrm>
            <a:off x="4784435" y="1440975"/>
            <a:ext cx="1108365" cy="2215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076D03-621B-A2B7-629E-6ED966D2D7D9}"/>
              </a:ext>
            </a:extLst>
          </p:cNvPr>
          <p:cNvSpPr/>
          <p:nvPr/>
        </p:nvSpPr>
        <p:spPr>
          <a:xfrm>
            <a:off x="2558473" y="1338596"/>
            <a:ext cx="1228436" cy="23174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A4FFED-B194-0361-E832-407BECACB0BD}"/>
              </a:ext>
            </a:extLst>
          </p:cNvPr>
          <p:cNvCxnSpPr>
            <a:cxnSpLocks/>
          </p:cNvCxnSpPr>
          <p:nvPr/>
        </p:nvCxnSpPr>
        <p:spPr>
          <a:xfrm flipH="1">
            <a:off x="2370771" y="5659308"/>
            <a:ext cx="893460" cy="51653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1C7CC5-91F3-5B34-2D31-E1D803944CB8}"/>
              </a:ext>
            </a:extLst>
          </p:cNvPr>
          <p:cNvCxnSpPr>
            <a:cxnSpLocks/>
          </p:cNvCxnSpPr>
          <p:nvPr/>
        </p:nvCxnSpPr>
        <p:spPr>
          <a:xfrm flipH="1">
            <a:off x="3560029" y="5659308"/>
            <a:ext cx="1877660" cy="11017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3854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To most efficiently reduce </a:t>
            </a:r>
            <a:r>
              <a:rPr lang="en-US" sz="2800" i="1" dirty="0"/>
              <a:t>R</a:t>
            </a:r>
            <a:r>
              <a:rPr lang="en-US" sz="2800" i="1" baseline="-25000" dirty="0"/>
              <a:t>0 </a:t>
            </a:r>
            <a:r>
              <a:rPr lang="en-US" sz="2800" i="1" dirty="0"/>
              <a:t>,</a:t>
            </a:r>
            <a:r>
              <a:rPr lang="en-US" sz="2800" baseline="-25000" dirty="0"/>
              <a:t> </a:t>
            </a:r>
            <a:r>
              <a:rPr lang="en-US" sz="2800" dirty="0"/>
              <a:t> </a:t>
            </a:r>
          </a:p>
          <a:p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increase questing duration</a:t>
            </a:r>
            <a:r>
              <a:rPr lang="en-US" sz="2800" dirty="0"/>
              <a:t> or </a:t>
            </a:r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make landings less successful</a:t>
            </a:r>
            <a:endParaRPr lang="en-US" sz="2800" i="1" u="heavy" dirty="0">
              <a:uFill>
                <a:solidFill>
                  <a:srgbClr val="FFC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279832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Failing more frequently at the ingestion stage increases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  <a:endParaRPr lang="en-US" sz="2800" u="heavy" dirty="0">
              <a:uFill>
                <a:solidFill>
                  <a:srgbClr val="C00000"/>
                </a:solidFill>
              </a:u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9144000" y="3519055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8115793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2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uFill>
                  <a:solidFill>
                    <a:srgbClr val="C00000"/>
                  </a:solidFill>
                </a:uFill>
              </a:rPr>
              <a:t>Surprisingly, </a:t>
            </a:r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seeking a new host more frequently also reduces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3722243" y="3537527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2694036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5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139810" y="4409764"/>
            <a:ext cx="808978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Effective personal protection measures should: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locate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land on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 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cause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mosquitoes to flee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 upon disruption</a:t>
            </a:r>
          </a:p>
          <a:p>
            <a:endParaRPr lang="en-US" sz="2000" dirty="0">
              <a:uFill>
                <a:solidFill>
                  <a:srgbClr val="C00000"/>
                </a:solidFill>
              </a:uFill>
            </a:endParaRPr>
          </a:p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while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also </a:t>
            </a:r>
            <a:r>
              <a:rPr lang="en-US" sz="2000" b="1" i="1" dirty="0">
                <a:uFill>
                  <a:solidFill>
                    <a:srgbClr val="C00000"/>
                  </a:solidFill>
                </a:uFill>
              </a:rPr>
              <a:t>not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disrupting mosquitoes while they are ingesting blood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as this “restarts” the blood-feeding process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DF3BE3-C080-9B13-24AE-0E3A4F6200D4}"/>
              </a:ext>
            </a:extLst>
          </p:cNvPr>
          <p:cNvGrpSpPr/>
          <p:nvPr/>
        </p:nvGrpSpPr>
        <p:grpSpPr>
          <a:xfrm>
            <a:off x="2193636" y="141498"/>
            <a:ext cx="8226622" cy="4268266"/>
            <a:chOff x="661911" y="1122208"/>
            <a:chExt cx="10868177" cy="5638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1C212D-F64F-D2C6-56A1-B5C21362C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36" b="5129"/>
            <a:stretch/>
          </p:blipFill>
          <p:spPr>
            <a:xfrm>
              <a:off x="661911" y="1122208"/>
              <a:ext cx="10868177" cy="56387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7B0976-2A51-863B-3E74-E5D3D57D3E42}"/>
                </a:ext>
              </a:extLst>
            </p:cNvPr>
            <p:cNvSpPr/>
            <p:nvPr/>
          </p:nvSpPr>
          <p:spPr>
            <a:xfrm>
              <a:off x="3722243" y="3537527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034E1E0-EA7A-CF9E-4563-5F18F711E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4036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4FDC60-838B-A321-D242-77CE23DAA084}"/>
                </a:ext>
              </a:extLst>
            </p:cNvPr>
            <p:cNvSpPr/>
            <p:nvPr/>
          </p:nvSpPr>
          <p:spPr>
            <a:xfrm>
              <a:off x="9144000" y="3519055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8BBFEE-BBB7-F1CD-F91B-97520E1A3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793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0BEE-7DD9-2AD8-9ED9-FABF86AA2515}"/>
                </a:ext>
              </a:extLst>
            </p:cNvPr>
            <p:cNvSpPr/>
            <p:nvPr/>
          </p:nvSpPr>
          <p:spPr>
            <a:xfrm>
              <a:off x="4784435" y="1440975"/>
              <a:ext cx="1108365" cy="22150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79F74B-87B5-77C6-7E71-7C114D99A4D5}"/>
                </a:ext>
              </a:extLst>
            </p:cNvPr>
            <p:cNvSpPr/>
            <p:nvPr/>
          </p:nvSpPr>
          <p:spPr>
            <a:xfrm>
              <a:off x="2558473" y="1338596"/>
              <a:ext cx="1228436" cy="23174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491D31-E220-84B7-1675-C80FFD2296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771" y="5659308"/>
              <a:ext cx="893460" cy="51653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C95EF3E-BCF9-EDE5-1E0F-3429358DA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0029" y="5659308"/>
              <a:ext cx="1877660" cy="11017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475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862F52-F0F6-9EDA-EB75-4E1C981CD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b="35897"/>
          <a:stretch/>
        </p:blipFill>
        <p:spPr>
          <a:xfrm>
            <a:off x="0" y="-296"/>
            <a:ext cx="12192528" cy="4396358"/>
          </a:xfrm>
          <a:prstGeom prst="rect">
            <a:avLst/>
          </a:prstGeom>
        </p:spPr>
      </p:pic>
      <p:pic>
        <p:nvPicPr>
          <p:cNvPr id="1026" name="Picture 2" descr="Stinky Cheeses">
            <a:extLst>
              <a:ext uri="{FF2B5EF4-FFF2-40B4-BE49-F238E27FC236}">
                <a16:creationId xmlns:a16="http://schemas.microsoft.com/office/drawing/2014/main" id="{98B4356A-F0AF-A4BD-88D1-9F1A55AD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3" y="219788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etnamese durian fruits - King of ...">
            <a:extLst>
              <a:ext uri="{FF2B5EF4-FFF2-40B4-BE49-F238E27FC236}">
                <a16:creationId xmlns:a16="http://schemas.microsoft.com/office/drawing/2014/main" id="{770B8947-12B3-461D-9941-E3180CEF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93" y="59912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ermented skate (홍어) | Korean Food blog">
            <a:extLst>
              <a:ext uri="{FF2B5EF4-FFF2-40B4-BE49-F238E27FC236}">
                <a16:creationId xmlns:a16="http://schemas.microsoft.com/office/drawing/2014/main" id="{A4FA79AA-A58D-BF06-6E4D-2AAACC0E2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26" y="48482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make natto (recipe) | Revolution ...">
            <a:extLst>
              <a:ext uri="{FF2B5EF4-FFF2-40B4-BE49-F238E27FC236}">
                <a16:creationId xmlns:a16="http://schemas.microsoft.com/office/drawing/2014/main" id="{98DB57C5-180B-4834-F82C-801EB77B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34" y="23407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2544E9-EE1D-3209-5A7F-8D96C5070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03"/>
          <a:stretch/>
        </p:blipFill>
        <p:spPr>
          <a:xfrm>
            <a:off x="0" y="4396061"/>
            <a:ext cx="12192528" cy="2461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76F57-CFC2-9909-83A5-CD32B2FDA8DD}"/>
              </a:ext>
            </a:extLst>
          </p:cNvPr>
          <p:cNvSpPr txBox="1"/>
          <p:nvPr/>
        </p:nvSpPr>
        <p:spPr>
          <a:xfrm>
            <a:off x="8807553" y="4696182"/>
            <a:ext cx="2861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“Smell bad but taste delicious”</a:t>
            </a:r>
            <a:endParaRPr lang="en-US" sz="3200" b="1" i="1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F3C5B3E-17AB-0F62-2094-3088D6750F9A}"/>
              </a:ext>
            </a:extLst>
          </p:cNvPr>
          <p:cNvSpPr/>
          <p:nvPr/>
        </p:nvSpPr>
        <p:spPr>
          <a:xfrm>
            <a:off x="7989376" y="4463512"/>
            <a:ext cx="728421" cy="2107769"/>
          </a:xfrm>
          <a:prstGeom prst="rightBrace">
            <a:avLst>
              <a:gd name="adj1" fmla="val 13072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854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13180-4CEB-118C-8681-1FD012C3D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89" y="638088"/>
            <a:ext cx="5181600" cy="16063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Developed a tractable, mechanistic model of mosquito blood-feeding behavior integrating the phenomenon of multiple blood-feeding via disruption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85454-AC36-9CD1-2C45-88637932B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88662"/>
            <a:ext cx="5181600" cy="21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43192-3050-96A0-37FA-4C29EDDA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7" y="2743288"/>
            <a:ext cx="5454813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9899BE-1364-716E-88C8-31FBF2642B10}"/>
              </a:ext>
            </a:extLst>
          </p:cNvPr>
          <p:cNvSpPr txBox="1"/>
          <p:nvPr/>
        </p:nvSpPr>
        <p:spPr>
          <a:xfrm>
            <a:off x="6369213" y="3672958"/>
            <a:ext cx="58227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This model can be directly compared to standard models through the gonotrophic cycle duration or </a:t>
            </a:r>
            <a:br>
              <a:rPr lang="en-US" sz="2400" dirty="0"/>
            </a:br>
            <a:r>
              <a:rPr lang="en-US" sz="2400" dirty="0"/>
              <a:t>blood-feeding stage duration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24113766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2AD5A-ABC1-D8BE-9E39-48B31F70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36" y="3317612"/>
            <a:ext cx="6387979" cy="31102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Preliminary recommendations for personal protection measures: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These</a:t>
            </a:r>
            <a:r>
              <a:rPr lang="en-US" b="1" dirty="0"/>
              <a:t> </a:t>
            </a:r>
            <a:r>
              <a:rPr lang="en-US" dirty="0"/>
              <a:t>should reduce</a:t>
            </a:r>
          </a:p>
          <a:p>
            <a:r>
              <a:rPr lang="en-US" dirty="0"/>
              <a:t>rate at which mosquitoes locate humans</a:t>
            </a:r>
          </a:p>
          <a:p>
            <a:r>
              <a:rPr lang="en-US" dirty="0"/>
              <a:t>probability that mosquitoes land on humans</a:t>
            </a:r>
          </a:p>
          <a:p>
            <a:pPr marL="0" indent="0" algn="ctr">
              <a:buNone/>
            </a:pPr>
            <a:r>
              <a:rPr lang="en-US" i="1" dirty="0"/>
              <a:t>Bonus points if it does not interrupt ingestion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400" i="1" dirty="0"/>
              <a:t>*Priorities might shift due to other population-level interventions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CEA639-E7B7-457F-84AF-64715528FF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439284" y="305176"/>
            <a:ext cx="5366328" cy="293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2077F-71E5-5FBE-630B-045590C88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00415" y="3317612"/>
            <a:ext cx="5687306" cy="3110286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CA6410-CC68-BB92-E926-59E4E0A8F9A6}"/>
              </a:ext>
            </a:extLst>
          </p:cNvPr>
          <p:cNvSpPr txBox="1"/>
          <p:nvPr/>
        </p:nvSpPr>
        <p:spPr>
          <a:xfrm>
            <a:off x="6600415" y="1119746"/>
            <a:ext cx="5366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Misidentification of the mechanism of multiple blood-feeding can lead to a misestimation of </a:t>
            </a:r>
            <a:r>
              <a:rPr lang="en-US" sz="2400" i="1" dirty="0"/>
              <a:t>R</a:t>
            </a:r>
            <a:r>
              <a:rPr lang="en-US" sz="24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406827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4C86-1D8E-3516-D513-259CF9F9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74376"/>
            <a:ext cx="10515600" cy="3388099"/>
          </a:xfrm>
        </p:spPr>
        <p:txBody>
          <a:bodyPr>
            <a:normAutofit/>
          </a:bodyPr>
          <a:lstStyle/>
          <a:p>
            <a:r>
              <a:rPr lang="en-US" sz="6600" i="1" dirty="0"/>
              <a:t>Thank you!</a:t>
            </a: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9FE64-E640-669F-D424-959A6713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657" y="3128476"/>
            <a:ext cx="5550477" cy="1240037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Contact</a:t>
            </a:r>
            <a:r>
              <a:rPr lang="en-US" b="1" dirty="0"/>
              <a:t>: </a:t>
            </a:r>
            <a:r>
              <a:rPr lang="en-US" b="1" u="sng" dirty="0">
                <a:hlinkClick r:id="rId2"/>
              </a:rPr>
              <a:t>kyledahlin@vt.edu</a:t>
            </a:r>
            <a:endParaRPr lang="en-US" b="1" u="sng" dirty="0"/>
          </a:p>
          <a:p>
            <a:r>
              <a:rPr lang="en-US" b="1" dirty="0">
                <a:solidFill>
                  <a:srgbClr val="467886"/>
                </a:solidFill>
              </a:rPr>
              <a:t>@kjmd.bsky.social</a:t>
            </a:r>
          </a:p>
          <a:p>
            <a:r>
              <a:rPr lang="en-US" b="1" dirty="0">
                <a:solidFill>
                  <a:srgbClr val="467886"/>
                </a:solidFill>
              </a:rPr>
              <a:t>https://sites.google.com/view/kyledahlin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DF38EF-A765-6BE2-0150-A983F79B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16" y="4948073"/>
            <a:ext cx="1871443" cy="18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DFAAE-ECFC-6C6A-B948-3A5C5ABEFB7D}"/>
              </a:ext>
            </a:extLst>
          </p:cNvPr>
          <p:cNvSpPr txBox="1"/>
          <p:nvPr/>
        </p:nvSpPr>
        <p:spPr>
          <a:xfrm>
            <a:off x="9784477" y="6305875"/>
            <a:ext cx="232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work supported by </a:t>
            </a:r>
            <a:br>
              <a:rPr lang="en-US" sz="1400" dirty="0"/>
            </a:br>
            <a:r>
              <a:rPr lang="en-US" sz="1400" dirty="0"/>
              <a:t>NSF DMS Award # 2316455</a:t>
            </a:r>
          </a:p>
        </p:txBody>
      </p:sp>
      <p:pic>
        <p:nvPicPr>
          <p:cNvPr id="1028" name="Picture 4" descr="Lauren M. Childs">
            <a:extLst>
              <a:ext uri="{FF2B5EF4-FFF2-40B4-BE49-F238E27FC236}">
                <a16:creationId xmlns:a16="http://schemas.microsoft.com/office/drawing/2014/main" id="{66FE8F45-3FCA-851D-BDE1-E93F871F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63" y="768350"/>
            <a:ext cx="2176182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FFFD-9805-44FC-11EC-C60A272D21B6}"/>
              </a:ext>
            </a:extLst>
          </p:cNvPr>
          <p:cNvSpPr txBox="1"/>
          <p:nvPr/>
        </p:nvSpPr>
        <p:spPr>
          <a:xfrm>
            <a:off x="6760883" y="2829996"/>
            <a:ext cx="2752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Lauren M. Childs</a:t>
            </a:r>
            <a:endParaRPr lang="en-US" sz="160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356E32F-C6F2-A36F-9E9E-BE724063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" b="22075"/>
          <a:stretch/>
        </p:blipFill>
        <p:spPr bwMode="auto">
          <a:xfrm>
            <a:off x="9346359" y="787727"/>
            <a:ext cx="1674847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93B08-4814-0A83-6C2D-CD698E0B55EA}"/>
              </a:ext>
            </a:extLst>
          </p:cNvPr>
          <p:cNvSpPr txBox="1"/>
          <p:nvPr/>
        </p:nvSpPr>
        <p:spPr>
          <a:xfrm>
            <a:off x="9346359" y="2829996"/>
            <a:ext cx="2651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cs typeface="Arial" panose="020B0604020202020204" pitchFamily="34" charset="0"/>
              </a:rPr>
              <a:t>Michael Robert</a:t>
            </a:r>
            <a:endParaRPr lang="en-US" sz="1600" b="1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45612-1445-A74A-0A39-73588796578E}"/>
              </a:ext>
            </a:extLst>
          </p:cNvPr>
          <p:cNvSpPr txBox="1"/>
          <p:nvPr/>
        </p:nvSpPr>
        <p:spPr>
          <a:xfrm>
            <a:off x="6685494" y="297791"/>
            <a:ext cx="4661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Joint work with colleagues at Virginia Tech:</a:t>
            </a: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AFF6A80-4B85-DE13-43BD-50BF18F7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52" y="4314010"/>
            <a:ext cx="2379885" cy="24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368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/>
        </p:nvGraphicFramePr>
        <p:xfrm>
          <a:off x="1279901" y="-2"/>
          <a:ext cx="9337705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090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30705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  <a:gridCol w="3444910">
                  <a:extLst>
                    <a:ext uri="{9D8B030D-6E8A-4147-A177-3AD203B41FA5}">
                      <a16:colId xmlns:a16="http://schemas.microsoft.com/office/drawing/2014/main" val="1670062639"/>
                    </a:ext>
                  </a:extLst>
                </a:gridCol>
              </a:tblGrid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Oviposition &amp; resting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eggs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Larval development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carrying capacity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3000 individuals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Extrinsic incubation period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 days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Host-to-vector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Vector-to-host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infectious period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 days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lifespan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65 years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10^7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41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9154151" y="1449886"/>
            <a:ext cx="3037850" cy="4032281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4121411" y="4406995"/>
            <a:ext cx="4936509" cy="1952554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 b="57644"/>
          <a:stretch/>
        </p:blipFill>
        <p:spPr>
          <a:xfrm>
            <a:off x="0" y="0"/>
            <a:ext cx="5135765" cy="29047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8" b="31649"/>
          <a:stretch/>
        </p:blipFill>
        <p:spPr>
          <a:xfrm>
            <a:off x="4121411" y="4115986"/>
            <a:ext cx="4936509" cy="1366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40" t="45312" r="8334" b="28923"/>
          <a:stretch/>
        </p:blipFill>
        <p:spPr>
          <a:xfrm>
            <a:off x="9460014" y="3429000"/>
            <a:ext cx="2546227" cy="1766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2B9A83-9D88-8EFA-6214-80345F4B6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967" y="906321"/>
            <a:ext cx="1271910" cy="1253675"/>
          </a:xfrm>
          <a:prstGeom prst="rect">
            <a:avLst/>
          </a:prstGeom>
        </p:spPr>
      </p:pic>
      <p:pic>
        <p:nvPicPr>
          <p:cNvPr id="2" name="Picture 1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FD8979F9-04F8-AC29-3D8F-EA4DE548E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92423" r="32162" b="2221"/>
          <a:stretch/>
        </p:blipFill>
        <p:spPr>
          <a:xfrm>
            <a:off x="4476548" y="5482168"/>
            <a:ext cx="4450725" cy="877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2B509-B398-1B31-AD8B-1BE67C9BF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" t="699" r="59431" b="86870"/>
          <a:stretch/>
        </p:blipFill>
        <p:spPr>
          <a:xfrm>
            <a:off x="9154150" y="1449886"/>
            <a:ext cx="1857506" cy="1556290"/>
          </a:xfrm>
          <a:prstGeom prst="rect">
            <a:avLst/>
          </a:prstGeom>
        </p:spPr>
      </p:pic>
      <p:pic>
        <p:nvPicPr>
          <p:cNvPr id="4" name="Picture 3" descr="A sign with a person and text&#10;&#10;Description automatically generated">
            <a:extLst>
              <a:ext uri="{FF2B5EF4-FFF2-40B4-BE49-F238E27FC236}">
                <a16:creationId xmlns:a16="http://schemas.microsoft.com/office/drawing/2014/main" id="{98E2BD89-21C5-DEB1-7E58-1F6586EB88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28132" r="41349" b="15721"/>
          <a:stretch/>
        </p:blipFill>
        <p:spPr>
          <a:xfrm>
            <a:off x="5211392" y="818147"/>
            <a:ext cx="2722575" cy="1632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DC10A-893C-259A-63D8-7BF00B0F2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545" y="3090642"/>
            <a:ext cx="2580009" cy="862594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D4572F-E50F-A7FF-B398-1942452ACE84}"/>
              </a:ext>
            </a:extLst>
          </p:cNvPr>
          <p:cNvSpPr/>
          <p:nvPr/>
        </p:nvSpPr>
        <p:spPr>
          <a:xfrm>
            <a:off x="434109" y="4115986"/>
            <a:ext cx="3315855" cy="21553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Personal protection measures are commonly recommended for mosquito-borne disease prevention</a:t>
            </a:r>
          </a:p>
        </p:txBody>
      </p:sp>
    </p:spTree>
    <p:extLst>
      <p:ext uri="{BB962C8B-B14F-4D97-AF65-F5344CB8AC3E}">
        <p14:creationId xmlns:p14="http://schemas.microsoft.com/office/powerpoint/2010/main" val="194366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17252"/>
              </p:ext>
            </p:extLst>
          </p:nvPr>
        </p:nvGraphicFramePr>
        <p:xfrm>
          <a:off x="1752479" y="118663"/>
          <a:ext cx="8029655" cy="649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087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41627">
                  <a:extLst>
                    <a:ext uri="{9D8B030D-6E8A-4147-A177-3AD203B41FA5}">
                      <a16:colId xmlns:a16="http://schemas.microsoft.com/office/drawing/2014/main" val="2087437164"/>
                    </a:ext>
                  </a:extLst>
                </a:gridCol>
                <a:gridCol w="3717941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</a:tblGrid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Questing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1/(480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1355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Seek-new-host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1047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Landing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350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landing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53406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Probing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91551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probing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9185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Ingestion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7802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ingestion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90525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Mosquito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1/(20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oviposition &amp; 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Average # 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Larval development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Extrinsic incubation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Host-to-vector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Vector-to-host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infectious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1/(65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10^7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738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 with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7833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8A4908-8B52-ADAA-75AA-1E4F3FAD2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835883"/>
            <a:ext cx="12188977" cy="5943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6906E6-8E5E-434F-8E02-2E17F53C80D2}"/>
              </a:ext>
            </a:extLst>
          </p:cNvPr>
          <p:cNvSpPr/>
          <p:nvPr/>
        </p:nvSpPr>
        <p:spPr>
          <a:xfrm>
            <a:off x="307127" y="3875747"/>
            <a:ext cx="5781893" cy="28479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99D77-6FD2-31F3-887B-7D7FCB3BDEE4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response of the basic reproduction number (</a:t>
            </a:r>
            <a:r>
              <a:rPr lang="en-US" sz="2800" i="1" dirty="0"/>
              <a:t>R</a:t>
            </a:r>
            <a:r>
              <a:rPr lang="en-US" sz="2800" i="1" baseline="-25000" dirty="0"/>
              <a:t>0</a:t>
            </a:r>
            <a:r>
              <a:rPr lang="en-US" sz="2800" dirty="0"/>
              <a:t>) and </a:t>
            </a:r>
          </a:p>
          <a:p>
            <a:r>
              <a:rPr lang="en-US" sz="2800" dirty="0"/>
              <a:t>basic offspring number (</a:t>
            </a:r>
            <a:r>
              <a:rPr lang="en-US" sz="2800" i="1" dirty="0"/>
              <a:t>R</a:t>
            </a:r>
            <a:r>
              <a:rPr lang="en-US" sz="2800" dirty="0"/>
              <a:t>) to blood-feeding parameters is largely similar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9969826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E79D6-564B-C036-86FB-2DAC8B81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692714"/>
            <a:ext cx="12188977" cy="594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8BBC-1E3E-FF8B-B9CC-1EC8BDE9DC80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Transmission is optimized when mosquitoes fail often at feeding</a:t>
            </a:r>
            <a:r>
              <a:rPr lang="en-US" sz="2800" baseline="-25000" dirty="0"/>
              <a:t> </a:t>
            </a:r>
            <a:r>
              <a:rPr lang="en-US" sz="2800" dirty="0"/>
              <a:t>while </a:t>
            </a:r>
          </a:p>
          <a:p>
            <a:r>
              <a:rPr lang="en-US" sz="2800" dirty="0"/>
              <a:t>the mosquito population is maximized when feeding is always successful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3F873-F95C-4693-BAE5-6DD7D44DE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9"/>
          <a:stretch/>
        </p:blipFill>
        <p:spPr>
          <a:xfrm>
            <a:off x="141569" y="6562437"/>
            <a:ext cx="12188977" cy="3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153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01F50B-BFF6-0593-F235-5CF01F74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918CF5-2916-11BA-9293-6E9400322975}"/>
              </a:ext>
            </a:extLst>
          </p:cNvPr>
          <p:cNvSpPr/>
          <p:nvPr/>
        </p:nvSpPr>
        <p:spPr>
          <a:xfrm>
            <a:off x="2389753" y="2532887"/>
            <a:ext cx="7412494" cy="17922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dependent are these priorities on</a:t>
            </a: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other traits of the mosquito or the parasite?</a:t>
            </a:r>
          </a:p>
        </p:txBody>
      </p:sp>
    </p:spTree>
    <p:extLst>
      <p:ext uri="{BB962C8B-B14F-4D97-AF65-F5344CB8AC3E}">
        <p14:creationId xmlns:p14="http://schemas.microsoft.com/office/powerpoint/2010/main" val="4222873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D8BA4-813C-2E8D-D071-49563C793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11060"/>
          <a:stretch/>
        </p:blipFill>
        <p:spPr>
          <a:xfrm>
            <a:off x="210058" y="369332"/>
            <a:ext cx="11836537" cy="648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FEC31F-361A-A3E8-BFDE-7FB68A6538C4}"/>
              </a:ext>
            </a:extLst>
          </p:cNvPr>
          <p:cNvSpPr txBox="1"/>
          <p:nvPr/>
        </p:nvSpPr>
        <p:spPr>
          <a:xfrm>
            <a:off x="64654" y="0"/>
            <a:ext cx="121273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The length of the extrinsic incubation period doesn’t affect intervention priorities</a:t>
            </a:r>
          </a:p>
        </p:txBody>
      </p:sp>
    </p:spTree>
    <p:extLst>
      <p:ext uri="{BB962C8B-B14F-4D97-AF65-F5344CB8AC3E}">
        <p14:creationId xmlns:p14="http://schemas.microsoft.com/office/powerpoint/2010/main" val="13422291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D944FE59-9F3D-2230-45B2-EEC79EC90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9375"/>
          <a:stretch/>
        </p:blipFill>
        <p:spPr>
          <a:xfrm>
            <a:off x="1" y="535708"/>
            <a:ext cx="12192000" cy="6322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24DC0-273E-ED37-97CF-1A7FE31F3EB0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Shortening the resting period increases the importance of probing probability</a:t>
            </a:r>
          </a:p>
        </p:txBody>
      </p:sp>
    </p:spTree>
    <p:extLst>
      <p:ext uri="{BB962C8B-B14F-4D97-AF65-F5344CB8AC3E}">
        <p14:creationId xmlns:p14="http://schemas.microsoft.com/office/powerpoint/2010/main" val="14037850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E669C-F73C-0AE8-4BF5-3FC52B88E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1" r="7981"/>
          <a:stretch/>
        </p:blipFill>
        <p:spPr>
          <a:xfrm>
            <a:off x="0" y="395507"/>
            <a:ext cx="12256655" cy="6462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32317-6889-AD3E-ECB0-447F3040D9D9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Drastic reductions in mosquito lifespan shift priorities substantially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785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A35-D8EF-A045-FF4B-7406B655F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8533"/>
            <a:ext cx="9195515" cy="2455334"/>
          </a:xfrm>
        </p:spPr>
        <p:txBody>
          <a:bodyPr>
            <a:normAutofit/>
          </a:bodyPr>
          <a:lstStyle/>
          <a:p>
            <a:r>
              <a:rPr lang="en-US" sz="3600" dirty="0"/>
              <a:t>A brief primer on using phase-type distributions for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C2EA2-200B-498D-739D-0CC927BE7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44000" cy="32559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He, Q.-M. (2013).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Fundamentals of matrix-analytic methods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(2014th ed.). Springer.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https://doi.org/10.1007/978-1-4614-7330-5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Bladt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&amp; Nielsen, B. F. (2017).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Matrix-Exponential Distributions in Applied Probability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(Vol. 81). Springer US.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https://doi.org/10.1007/978-1-4939-7049-0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Hurtado, P. J., &amp; Richards, C. (2021).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Building mean field ODE models using the generalized linear chain trick &amp; Markov chain theory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 of Biological Dynamics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(sup1), S248–S272. https://doi.org/10.1080/17513758.2021.1912418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9D63CE-F40C-0717-2E72-63335610E06D}"/>
              </a:ext>
            </a:extLst>
          </p:cNvPr>
          <p:cNvSpPr/>
          <p:nvPr/>
        </p:nvSpPr>
        <p:spPr>
          <a:xfrm>
            <a:off x="10431888" y="3249480"/>
            <a:ext cx="1371600" cy="167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66360174-E01A-978D-E871-CD3EC73BE806}"/>
              </a:ext>
            </a:extLst>
          </p:cNvPr>
          <p:cNvSpPr/>
          <p:nvPr/>
        </p:nvSpPr>
        <p:spPr>
          <a:xfrm>
            <a:off x="9807262" y="1727210"/>
            <a:ext cx="1427945" cy="1455312"/>
          </a:xfrm>
          <a:prstGeom prst="curvedDownArrow">
            <a:avLst>
              <a:gd name="adj1" fmla="val 7518"/>
              <a:gd name="adj2" fmla="val 20357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F27C4DA-883E-B097-8A04-E3CB321E99EC}"/>
              </a:ext>
            </a:extLst>
          </p:cNvPr>
          <p:cNvGrpSpPr/>
          <p:nvPr/>
        </p:nvGrpSpPr>
        <p:grpSpPr>
          <a:xfrm>
            <a:off x="9292108" y="2603926"/>
            <a:ext cx="1023870" cy="998112"/>
            <a:chOff x="9549685" y="5615189"/>
            <a:chExt cx="1023870" cy="9981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B86EBE7-098E-7C4F-C11A-0FE28082821F}"/>
                </a:ext>
              </a:extLst>
            </p:cNvPr>
            <p:cNvSpPr/>
            <p:nvPr/>
          </p:nvSpPr>
          <p:spPr>
            <a:xfrm>
              <a:off x="9549685" y="5615189"/>
              <a:ext cx="1023870" cy="998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Rabbit outline">
              <a:extLst>
                <a:ext uri="{FF2B5EF4-FFF2-40B4-BE49-F238E27FC236}">
                  <a16:creationId xmlns:a16="http://schemas.microsoft.com/office/drawing/2014/main" id="{01135E7D-8BC0-EEC2-6749-206E26C78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0860" y="565060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29551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1256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103902</TotalTime>
  <Words>6141</Words>
  <Application>Microsoft Office PowerPoint</Application>
  <PresentationFormat>Widescreen</PresentationFormat>
  <Paragraphs>1352</Paragraphs>
  <Slides>130</Slides>
  <Notes>35</Notes>
  <HiddenSlides>28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7" baseType="lpstr">
      <vt:lpstr>Aptos</vt:lpstr>
      <vt:lpstr>Aptos Display</vt:lpstr>
      <vt:lpstr>Aptos Serif</vt:lpstr>
      <vt:lpstr>Arial</vt:lpstr>
      <vt:lpstr>Cambria Math</vt:lpstr>
      <vt:lpstr>Wingdings</vt:lpstr>
      <vt:lpstr>Office Theme</vt:lpstr>
      <vt:lpstr>A framework for integrating complex mosquito feeding behaviors into disease transmission models</vt:lpstr>
      <vt:lpstr>PowerPoint Presentation</vt:lpstr>
      <vt:lpstr>PowerPoint Presentation</vt:lpstr>
      <vt:lpstr>Multiple blood feeding is common</vt:lpstr>
      <vt:lpstr>Drivers of multiple blood-feeding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integrate mosquito feeding behaviors into disease transmission models?</vt:lpstr>
      <vt:lpstr>How do we go from this coarse description of mosquito feeding behaviors to a mechanistic model?</vt:lpstr>
      <vt:lpstr>PowerPoint Presentation</vt:lpstr>
      <vt:lpstr>PowerPoint Presentation</vt:lpstr>
      <vt:lpstr>The blood-feeding process</vt:lpstr>
      <vt:lpstr>The real blood-feeding process</vt:lpstr>
      <vt:lpstr>PowerPoint Presentation</vt:lpstr>
      <vt:lpstr>Long-term Research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 contacts counted by entrance or exit?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makes sense for Pr⁡("contacted" 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mechanistic and  standard exponential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brief primer on using phase-type distributions for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Continuous-time Markov chains</vt:lpstr>
      <vt:lpstr>Continuous-time Markov chains</vt:lpstr>
      <vt:lpstr>Sojourn time distributions</vt:lpstr>
      <vt:lpstr>Sojourn time distributions</vt:lpstr>
      <vt:lpstr>Sojourn time distributions</vt:lpstr>
      <vt:lpstr>Dwell time distributions</vt:lpstr>
      <vt:lpstr>Dwell time distributions</vt:lpstr>
      <vt:lpstr>Dwell time distributions</vt:lpstr>
      <vt:lpstr>Applications</vt:lpstr>
      <vt:lpstr>Phase-type distributions (PH-distributions)</vt:lpstr>
      <vt:lpstr>Phase-type distributions (PH-distributions)</vt:lpstr>
      <vt:lpstr>Basic examples:</vt:lpstr>
      <vt:lpstr>What do PH-distributions look like?</vt:lpstr>
      <vt:lpstr>PowerPoint Presentation</vt:lpstr>
      <vt:lpstr>PowerPoint Presentation</vt:lpstr>
      <vt:lpstr>Moments of a PH-distribution</vt:lpstr>
      <vt:lpstr>Deriving a PH-distribution from a CTMC</vt:lpstr>
      <vt:lpstr>Important facts</vt:lpstr>
      <vt:lpstr>Mean-field approximation</vt:lpstr>
      <vt:lpstr>Mean-field approximation</vt:lpstr>
      <vt:lpstr>Mean-field approximation</vt:lpstr>
      <vt:lpstr>Where we’re at…</vt:lpstr>
      <vt:lpstr>Where we’re at…</vt:lpstr>
      <vt:lpstr>Parameter estimation</vt:lpstr>
      <vt:lpstr>Parameter estimation</vt:lpstr>
      <vt:lpstr>Parameter estimation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Dahlin</dc:creator>
  <cp:lastModifiedBy>Kyle Dahlin</cp:lastModifiedBy>
  <cp:revision>156</cp:revision>
  <dcterms:created xsi:type="dcterms:W3CDTF">2024-06-14T19:36:46Z</dcterms:created>
  <dcterms:modified xsi:type="dcterms:W3CDTF">2025-02-18T22:36:05Z</dcterms:modified>
</cp:coreProperties>
</file>